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6"/>
  </p:notesMasterIdLst>
  <p:handoutMasterIdLst>
    <p:handoutMasterId r:id="rId27"/>
  </p:handoutMasterIdLst>
  <p:sldIdLst>
    <p:sldId id="257" r:id="rId3"/>
    <p:sldId id="325" r:id="rId4"/>
    <p:sldId id="367" r:id="rId5"/>
    <p:sldId id="368" r:id="rId6"/>
    <p:sldId id="369" r:id="rId7"/>
    <p:sldId id="371" r:id="rId8"/>
    <p:sldId id="370" r:id="rId9"/>
    <p:sldId id="326" r:id="rId10"/>
    <p:sldId id="354" r:id="rId11"/>
    <p:sldId id="328" r:id="rId12"/>
    <p:sldId id="358" r:id="rId13"/>
    <p:sldId id="359" r:id="rId14"/>
    <p:sldId id="330" r:id="rId15"/>
    <p:sldId id="361" r:id="rId16"/>
    <p:sldId id="362" r:id="rId17"/>
    <p:sldId id="360" r:id="rId18"/>
    <p:sldId id="355" r:id="rId19"/>
    <p:sldId id="348" r:id="rId20"/>
    <p:sldId id="364" r:id="rId21"/>
    <p:sldId id="347" r:id="rId22"/>
    <p:sldId id="363" r:id="rId23"/>
    <p:sldId id="365" r:id="rId24"/>
    <p:sldId id="366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3025" autoAdjust="0"/>
  </p:normalViewPr>
  <p:slideViewPr>
    <p:cSldViewPr snapToGrid="0">
      <p:cViewPr>
        <p:scale>
          <a:sx n="75" d="100"/>
          <a:sy n="75" d="100"/>
        </p:scale>
        <p:origin x="1694" y="226"/>
      </p:cViewPr>
      <p:guideLst>
        <p:guide orient="horz" pos="2160"/>
        <p:guide pos="3840"/>
        <p:guide pos="7296"/>
        <p:guide orient="horz" pos="4128"/>
        <p:guide pos="2880"/>
        <p:guide pos="54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3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68796EA6-6F25-4F19-87BA-7ADCC16DAEFF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39C172E-A8B5-46F6-B05C-DFA3E2E0F207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4" y="3810004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2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2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" y="3675531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49495" y="3889662"/>
            <a:ext cx="4953000" cy="1752600"/>
          </a:xfrm>
        </p:spPr>
        <p:txBody>
          <a:bodyPr/>
          <a:lstStyle>
            <a:lvl1pPr marL="64006" indent="0" algn="l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6378" y="2401891"/>
            <a:ext cx="8458200" cy="1081307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483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483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529" y="1376737"/>
            <a:ext cx="9010221" cy="5197799"/>
          </a:xfrm>
        </p:spPr>
        <p:txBody>
          <a:bodyPr>
            <a:normAutofit/>
          </a:bodyPr>
          <a:lstStyle>
            <a:lvl1pPr marL="365751" indent="-256026">
              <a:buFont typeface="Wingdings" panose="05000000000000000000" pitchFamily="2" charset="2"/>
              <a:buChar char="§"/>
              <a:defRPr sz="26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1pPr>
            <a:lvl2pPr marL="754370" indent="-342900" algn="just">
              <a:buFont typeface="Wingdings" panose="05000000000000000000" pitchFamily="2" charset="2"/>
              <a:buChar char="§"/>
              <a:defRPr sz="24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2pPr>
            <a:lvl3pPr marL="989820" indent="-285750">
              <a:buFont typeface="Arial" panose="020B0604020202020204" pitchFamily="34" charset="0"/>
              <a:buChar char="•"/>
              <a:defRPr sz="2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General Information</a:t>
            </a:r>
          </a:p>
          <a:p>
            <a:pPr lvl="1" eaLnBrk="1" latinLnBrk="0" hangingPunct="1"/>
            <a:r>
              <a:rPr lang="en-US" dirty="0" smtClean="0"/>
              <a:t>Level 2</a:t>
            </a:r>
          </a:p>
          <a:p>
            <a:pPr lvl="2" eaLnBrk="1" latinLnBrk="0" hangingPunct="1"/>
            <a:r>
              <a:rPr lang="en-US" dirty="0" smtClean="0"/>
              <a:t>Level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9" y="475179"/>
            <a:ext cx="9010222" cy="798817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687" y="19051"/>
            <a:ext cx="385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Scratch V2 – </a:t>
            </a:r>
            <a:r>
              <a:rPr lang="en-US" sz="1200" b="1" i="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200" b="1" i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0" baseline="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1200" b="1" i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 Robot v2.0</a:t>
            </a:r>
            <a:endParaRPr lang="en-US" sz="1200" b="1" i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810625" y="6591300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0262010-AD51-4252-9881-6947E88E89FD}" type="slidenum">
              <a:rPr lang="en-US" sz="1200" b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pPr algn="ctr"/>
              <a:t>‹#›</a:t>
            </a:fld>
            <a:endParaRPr lang="en-US" sz="12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19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4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8"/>
            <a:ext cx="40386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8"/>
            <a:ext cx="40386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7" y="2244970"/>
            <a:ext cx="4041775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9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9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90"/>
            <a:ext cx="5102352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30"/>
            <a:ext cx="338328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2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2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2" y="308280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4" y="36025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2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0F09E4-6EA4-4BF3-9FC8-FF40373B88E6}" type="datetime1">
              <a:rPr lang="en-US" smtClean="0"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51" indent="-256026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52" indent="-246882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21" indent="-219451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47" indent="-201163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53" indent="-18287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04" indent="-18287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17" indent="-18287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24" indent="-18287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03" y="751116"/>
            <a:ext cx="8763654" cy="252548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Scratch</a:t>
            </a:r>
            <a:b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 (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mBlock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44" t="16590" r="6227" b="15691"/>
          <a:stretch/>
        </p:blipFill>
        <p:spPr>
          <a:xfrm>
            <a:off x="6184871" y="6068254"/>
            <a:ext cx="2926471" cy="758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Image result for mbl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12516" r="8884" b="9742"/>
          <a:stretch/>
        </p:blipFill>
        <p:spPr bwMode="auto">
          <a:xfrm>
            <a:off x="405114" y="4487103"/>
            <a:ext cx="3951848" cy="19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automatic alt text available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 r="5728" b="5794"/>
          <a:stretch/>
        </p:blipFill>
        <p:spPr bwMode="auto">
          <a:xfrm>
            <a:off x="4461596" y="4487103"/>
            <a:ext cx="1618641" cy="1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19" y="4487103"/>
            <a:ext cx="1710485" cy="17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1376737"/>
            <a:ext cx="9010221" cy="580079"/>
          </a:xfrm>
        </p:spPr>
        <p:txBody>
          <a:bodyPr/>
          <a:lstStyle/>
          <a:p>
            <a:r>
              <a:rPr lang="en-US" dirty="0" err="1" smtClean="0"/>
              <a:t>Bước</a:t>
            </a:r>
            <a:r>
              <a:rPr lang="en-US" dirty="0" smtClean="0"/>
              <a:t> 1: </a:t>
            </a: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Arduino</a:t>
            </a:r>
            <a:r>
              <a:rPr lang="en-US" dirty="0" smtClean="0"/>
              <a:t> (Edit/ </a:t>
            </a:r>
            <a:r>
              <a:rPr lang="en-US" dirty="0" err="1" smtClean="0"/>
              <a:t>Arduino</a:t>
            </a:r>
            <a:r>
              <a:rPr lang="en-US" dirty="0" smtClean="0"/>
              <a:t> mode)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17" t="3926" r="66667" b="57259"/>
          <a:stretch/>
        </p:blipFill>
        <p:spPr>
          <a:xfrm>
            <a:off x="548640" y="2240280"/>
            <a:ext cx="473964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1376737"/>
            <a:ext cx="9010221" cy="580079"/>
          </a:xfrm>
        </p:spPr>
        <p:txBody>
          <a:bodyPr/>
          <a:lstStyle/>
          <a:p>
            <a:r>
              <a:rPr lang="en-US" dirty="0" err="1" smtClean="0"/>
              <a:t>Bước</a:t>
            </a:r>
            <a:r>
              <a:rPr lang="en-US" dirty="0" smtClean="0"/>
              <a:t> 2: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speed_motor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9750" b="67037"/>
          <a:stretch/>
        </p:blipFill>
        <p:spPr>
          <a:xfrm>
            <a:off x="374904" y="2168652"/>
            <a:ext cx="3703320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024" y="5779008"/>
            <a:ext cx="351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Data&amp;Blocks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Make a Block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8250" t="43778" r="37000" b="37333"/>
          <a:stretch/>
        </p:blipFill>
        <p:spPr>
          <a:xfrm>
            <a:off x="4456938" y="3480054"/>
            <a:ext cx="4526280" cy="194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9968" y="4189738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dirty="0" smtClean="0"/>
              <a:t> 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251" t="44000" r="37416" b="19778"/>
          <a:stretch/>
        </p:blipFill>
        <p:spPr>
          <a:xfrm>
            <a:off x="573024" y="2059557"/>
            <a:ext cx="3626570" cy="303663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1376737"/>
            <a:ext cx="9010221" cy="580079"/>
          </a:xfrm>
        </p:spPr>
        <p:txBody>
          <a:bodyPr/>
          <a:lstStyle/>
          <a:p>
            <a:r>
              <a:rPr lang="en-US" dirty="0" err="1" smtClean="0"/>
              <a:t>Bước</a:t>
            </a:r>
            <a:r>
              <a:rPr lang="en-US" dirty="0" smtClean="0"/>
              <a:t> 3: </a:t>
            </a:r>
            <a:r>
              <a:rPr lang="en-US" dirty="0" err="1" smtClean="0"/>
              <a:t>Tạo</a:t>
            </a:r>
            <a:r>
              <a:rPr lang="en-US" dirty="0" smtClean="0"/>
              <a:t> 2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left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6348" y="3111416"/>
            <a:ext cx="343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dirty="0" smtClean="0"/>
              <a:t>  3b.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 </a:t>
            </a:r>
            <a:r>
              <a:rPr lang="en-US" dirty="0" err="1" smtClean="0"/>
              <a:t>nhấn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dirty="0" smtClean="0"/>
              <a:t> 2 </a:t>
            </a:r>
            <a:r>
              <a:rPr lang="en-US" dirty="0" err="1" smtClean="0"/>
              <a:t>lần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22141" y="5271739"/>
            <a:ext cx="2724207" cy="646331"/>
            <a:chOff x="335681" y="5222745"/>
            <a:chExt cx="2724207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335681" y="5222745"/>
              <a:ext cx="2724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3a. </a:t>
              </a:r>
              <a:r>
                <a:rPr lang="en-US" dirty="0" err="1" smtClean="0"/>
                <a:t>Nhấn</a:t>
              </a:r>
              <a:r>
                <a:rPr lang="en-US" dirty="0" smtClean="0"/>
                <a:t> </a:t>
              </a:r>
              <a:r>
                <a:rPr lang="en-US" dirty="0" err="1" smtClean="0"/>
                <a:t>vào</a:t>
              </a:r>
              <a:r>
                <a:rPr lang="en-US" dirty="0" smtClean="0"/>
                <a:t> </a:t>
              </a:r>
              <a:r>
                <a:rPr lang="en-US" dirty="0" err="1" smtClean="0"/>
                <a:t>dấu</a:t>
              </a:r>
              <a:r>
                <a:rPr lang="en-US" dirty="0" smtClean="0"/>
                <a:t>        </a:t>
              </a:r>
            </a:p>
            <a:p>
              <a:r>
                <a:rPr lang="en-US" dirty="0" err="1" smtClean="0"/>
                <a:t>bên</a:t>
              </a:r>
              <a:r>
                <a:rPr lang="en-US" dirty="0" smtClean="0"/>
                <a:t> </a:t>
              </a:r>
              <a:r>
                <a:rPr lang="en-US" dirty="0" err="1" smtClean="0"/>
                <a:t>cạnh</a:t>
              </a:r>
              <a:r>
                <a:rPr lang="en-US" dirty="0" smtClean="0"/>
                <a:t> </a:t>
              </a:r>
              <a:r>
                <a:rPr lang="en-US" dirty="0" err="1" smtClean="0"/>
                <a:t>tùy</a:t>
              </a:r>
              <a:r>
                <a:rPr lang="en-US" dirty="0" smtClean="0"/>
                <a:t> </a:t>
              </a:r>
              <a:r>
                <a:rPr lang="en-US" dirty="0" err="1" smtClean="0"/>
                <a:t>chọn</a:t>
              </a:r>
              <a:r>
                <a:rPr lang="en-US" dirty="0" smtClean="0"/>
                <a:t> </a:t>
              </a:r>
              <a:r>
                <a:rPr lang="en-US" b="1" dirty="0" smtClean="0"/>
                <a:t>Options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2130277" y="5315254"/>
              <a:ext cx="249936" cy="262128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8500" t="48222" r="37416" b="39223"/>
          <a:stretch/>
        </p:blipFill>
        <p:spPr>
          <a:xfrm>
            <a:off x="5630127" y="3665414"/>
            <a:ext cx="3513873" cy="1030411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8" idx="3"/>
          </p:cNvCxnSpPr>
          <p:nvPr/>
        </p:nvCxnSpPr>
        <p:spPr>
          <a:xfrm>
            <a:off x="6977415" y="3296082"/>
            <a:ext cx="391125" cy="47581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9083" t="50296" r="48917" b="45111"/>
          <a:stretch/>
        </p:blipFill>
        <p:spPr>
          <a:xfrm>
            <a:off x="5630127" y="5807794"/>
            <a:ext cx="2194560" cy="4724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06382" y="5065157"/>
            <a:ext cx="385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3c. </a:t>
            </a:r>
            <a:r>
              <a:rPr lang="en-US" dirty="0" err="1" smtClean="0"/>
              <a:t>Nhấp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number1</a:t>
            </a:r>
            <a:r>
              <a:rPr lang="en-US" dirty="0" smtClean="0"/>
              <a:t>,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left</a:t>
            </a:r>
            <a:r>
              <a:rPr lang="en-US" dirty="0" smtClean="0"/>
              <a:t>;  </a:t>
            </a:r>
            <a:r>
              <a:rPr lang="en-US" b="1" dirty="0" smtClean="0">
                <a:solidFill>
                  <a:srgbClr val="FF0000"/>
                </a:solidFill>
              </a:rPr>
              <a:t>number2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6383" y="6376540"/>
            <a:ext cx="362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3d. </a:t>
            </a:r>
            <a:r>
              <a:rPr lang="en-US" dirty="0" err="1" smtClean="0"/>
              <a:t>Nhấp</a:t>
            </a:r>
            <a:r>
              <a:rPr lang="en-US" dirty="0" smtClean="0"/>
              <a:t>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ở </a:t>
            </a:r>
            <a:r>
              <a:rPr lang="en-US" dirty="0" err="1" smtClean="0"/>
              <a:t>cuối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40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1376737"/>
            <a:ext cx="9010221" cy="5319337"/>
          </a:xfrm>
        </p:spPr>
        <p:txBody>
          <a:bodyPr>
            <a:normAutofit/>
          </a:bodyPr>
          <a:lstStyle/>
          <a:p>
            <a:r>
              <a:rPr lang="en-US" dirty="0" err="1" smtClean="0"/>
              <a:t>Chiều</a:t>
            </a:r>
            <a:r>
              <a:rPr lang="en-US" dirty="0" smtClean="0"/>
              <a:t> quay: </a:t>
            </a:r>
            <a:r>
              <a:rPr lang="en-US" dirty="0" err="1" smtClean="0"/>
              <a:t>chân</a:t>
            </a:r>
            <a:r>
              <a:rPr lang="en-US" dirty="0" smtClean="0"/>
              <a:t> 8 </a:t>
            </a:r>
            <a:r>
              <a:rPr lang="en-US" dirty="0" err="1" smtClean="0"/>
              <a:t>và</a:t>
            </a:r>
            <a:r>
              <a:rPr lang="en-US" dirty="0" smtClean="0"/>
              <a:t> 11</a:t>
            </a:r>
          </a:p>
          <a:p>
            <a:pPr lvl="1"/>
            <a:r>
              <a:rPr lang="en-US" dirty="0" smtClean="0"/>
              <a:t>Quay </a:t>
            </a:r>
            <a:r>
              <a:rPr lang="en-US" dirty="0" err="1" smtClean="0"/>
              <a:t>tới</a:t>
            </a:r>
            <a:r>
              <a:rPr lang="en-US" dirty="0" smtClean="0"/>
              <a:t>: </a:t>
            </a:r>
            <a:r>
              <a:rPr lang="en-US" dirty="0" err="1" smtClean="0"/>
              <a:t>Chân</a:t>
            </a:r>
            <a:r>
              <a:rPr lang="en-US" dirty="0" smtClean="0"/>
              <a:t> 8 = LOW, </a:t>
            </a:r>
            <a:r>
              <a:rPr lang="en-US" dirty="0" err="1" smtClean="0"/>
              <a:t>Chân</a:t>
            </a:r>
            <a:r>
              <a:rPr lang="en-US" dirty="0" smtClean="0"/>
              <a:t> 11 = HIGH</a:t>
            </a:r>
          </a:p>
          <a:p>
            <a:pPr lvl="1"/>
            <a:r>
              <a:rPr lang="en-US" dirty="0" smtClean="0"/>
              <a:t>Quay </a:t>
            </a:r>
            <a:r>
              <a:rPr lang="en-US" dirty="0" err="1" smtClean="0"/>
              <a:t>lùi</a:t>
            </a:r>
            <a:r>
              <a:rPr lang="en-US" dirty="0" smtClean="0"/>
              <a:t>: </a:t>
            </a:r>
            <a:r>
              <a:rPr lang="en-US" dirty="0" err="1" smtClean="0"/>
              <a:t>Chân</a:t>
            </a:r>
            <a:r>
              <a:rPr lang="en-US" dirty="0" smtClean="0"/>
              <a:t> 8 = HIGH, </a:t>
            </a:r>
            <a:r>
              <a:rPr lang="en-US" dirty="0" err="1" smtClean="0"/>
              <a:t>Chân</a:t>
            </a:r>
            <a:r>
              <a:rPr lang="en-US" dirty="0" smtClean="0"/>
              <a:t> 11 = LOW</a:t>
            </a:r>
          </a:p>
          <a:p>
            <a:pPr lvl="1"/>
            <a:r>
              <a:rPr lang="en-US" dirty="0" err="1" smtClean="0"/>
              <a:t>Ngừng</a:t>
            </a:r>
            <a:r>
              <a:rPr lang="en-US" dirty="0" smtClean="0"/>
              <a:t> quay: </a:t>
            </a:r>
            <a:r>
              <a:rPr lang="en-US" dirty="0" err="1" smtClean="0"/>
              <a:t>Chân</a:t>
            </a:r>
            <a:r>
              <a:rPr lang="en-US" dirty="0" smtClean="0"/>
              <a:t> 8 = LOW, </a:t>
            </a:r>
            <a:r>
              <a:rPr lang="en-US" dirty="0" err="1" smtClean="0"/>
              <a:t>Chân</a:t>
            </a:r>
            <a:r>
              <a:rPr lang="en-US" dirty="0" smtClean="0"/>
              <a:t> 11 = LOW</a:t>
            </a:r>
          </a:p>
          <a:p>
            <a:pPr lvl="1"/>
            <a:endParaRPr lang="en-US" dirty="0"/>
          </a:p>
          <a:p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: </a:t>
            </a:r>
            <a:r>
              <a:rPr lang="en-US" dirty="0" err="1" smtClean="0"/>
              <a:t>Chân</a:t>
            </a:r>
            <a:r>
              <a:rPr lang="en-US" dirty="0" smtClean="0"/>
              <a:t> 9</a:t>
            </a:r>
          </a:p>
          <a:p>
            <a:pPr lvl="1"/>
            <a:r>
              <a:rPr lang="en-US" dirty="0" smtClean="0"/>
              <a:t>0: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thiểu</a:t>
            </a:r>
            <a:r>
              <a:rPr lang="en-US" dirty="0" smtClean="0"/>
              <a:t> (</a:t>
            </a:r>
            <a:r>
              <a:rPr lang="en-US" dirty="0" err="1" smtClean="0"/>
              <a:t>ngừng</a:t>
            </a:r>
            <a:r>
              <a:rPr lang="en-US" dirty="0" smtClean="0"/>
              <a:t> quay)</a:t>
            </a:r>
          </a:p>
          <a:p>
            <a:pPr lvl="1"/>
            <a:r>
              <a:rPr lang="en-US" dirty="0" smtClean="0"/>
              <a:t>255: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625" t="52000" r="41250" b="38000"/>
          <a:stretch/>
        </p:blipFill>
        <p:spPr>
          <a:xfrm>
            <a:off x="433919" y="5071416"/>
            <a:ext cx="3977640" cy="1306524"/>
          </a:xfrm>
          <a:prstGeom prst="rect">
            <a:avLst/>
          </a:prstGeom>
        </p:spPr>
      </p:pic>
      <p:pic>
        <p:nvPicPr>
          <p:cNvPr id="4098" name="Picture 2" descr="Image result for question mark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79" y="5151120"/>
            <a:ext cx="1069340" cy="10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552019" y="5362624"/>
            <a:ext cx="329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b="1" u="sng" dirty="0" err="1" smtClean="0"/>
              <a:t>chiều</a:t>
            </a:r>
            <a:r>
              <a:rPr lang="en-US" b="1" u="sng" dirty="0" smtClean="0"/>
              <a:t> quay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b="1" u="sng" dirty="0" err="1" smtClean="0"/>
              <a:t>tốc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độ</a:t>
            </a:r>
            <a:r>
              <a:rPr lang="en-US" b="1" u="sng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375" t="28222" r="61875" b="19111"/>
          <a:stretch/>
        </p:blipFill>
        <p:spPr>
          <a:xfrm>
            <a:off x="297180" y="1273996"/>
            <a:ext cx="3429000" cy="5417820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726180" y="2153920"/>
            <a:ext cx="5010150" cy="12752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Quay </a:t>
            </a:r>
            <a:r>
              <a:rPr lang="en-US" dirty="0" err="1" smtClean="0"/>
              <a:t>lùi</a:t>
            </a:r>
            <a:r>
              <a:rPr lang="en-US" dirty="0" smtClean="0"/>
              <a:t>: </a:t>
            </a:r>
            <a:r>
              <a:rPr lang="en-US" dirty="0" err="1" smtClean="0"/>
              <a:t>Chân</a:t>
            </a:r>
            <a:r>
              <a:rPr lang="en-US" dirty="0" smtClean="0"/>
              <a:t> 8 = HIGH, </a:t>
            </a:r>
            <a:r>
              <a:rPr lang="en-US" dirty="0" err="1" smtClean="0"/>
              <a:t>Chân</a:t>
            </a:r>
            <a:r>
              <a:rPr lang="en-US" dirty="0" smtClean="0"/>
              <a:t> 11 = LOW</a:t>
            </a:r>
            <a:endParaRPr lang="en-US" dirty="0"/>
          </a:p>
          <a:p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: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dương</a:t>
            </a:r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726180" y="3923216"/>
            <a:ext cx="5010150" cy="110744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51" indent="-256026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kumimoji="0" sz="26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1pPr>
            <a:lvl2pPr marL="754370" indent="-342900" algn="just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0" sz="24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2pPr>
            <a:lvl3pPr marL="989820" indent="-28575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0" sz="22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3pPr>
            <a:lvl4pPr marL="1179547" indent="-201163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53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0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17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2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Quay </a:t>
            </a:r>
            <a:r>
              <a:rPr lang="en-US" sz="2200" dirty="0" err="1" smtClean="0"/>
              <a:t>tới</a:t>
            </a:r>
            <a:r>
              <a:rPr lang="en-US" sz="2200" dirty="0" smtClean="0"/>
              <a:t>: </a:t>
            </a:r>
            <a:r>
              <a:rPr lang="en-US" sz="2200" dirty="0" err="1" smtClean="0"/>
              <a:t>Chân</a:t>
            </a:r>
            <a:r>
              <a:rPr lang="en-US" sz="2200" dirty="0" smtClean="0"/>
              <a:t> 8 = LOW, </a:t>
            </a:r>
            <a:r>
              <a:rPr lang="en-US" sz="2200" dirty="0" err="1" smtClean="0"/>
              <a:t>Chân</a:t>
            </a:r>
            <a:r>
              <a:rPr lang="en-US" sz="2200" dirty="0" smtClean="0"/>
              <a:t> 11 = HIGH</a:t>
            </a:r>
          </a:p>
          <a:p>
            <a:r>
              <a:rPr lang="en-US" sz="2200" dirty="0" err="1" smtClean="0"/>
              <a:t>Tốc</a:t>
            </a:r>
            <a:r>
              <a:rPr lang="en-US" sz="2200" dirty="0" smtClean="0"/>
              <a:t> </a:t>
            </a:r>
            <a:r>
              <a:rPr lang="en-US" sz="2200" dirty="0" err="1" smtClean="0"/>
              <a:t>độ</a:t>
            </a:r>
            <a:r>
              <a:rPr lang="en-US" sz="2200" dirty="0" smtClean="0"/>
              <a:t>: </a:t>
            </a:r>
            <a:r>
              <a:rPr lang="en-US" sz="2200" dirty="0" err="1" smtClean="0"/>
              <a:t>Bình</a:t>
            </a:r>
            <a:r>
              <a:rPr lang="en-US" sz="2200" dirty="0" smtClean="0"/>
              <a:t> </a:t>
            </a:r>
            <a:r>
              <a:rPr lang="en-US" sz="2200" dirty="0" err="1" smtClean="0"/>
              <a:t>thường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đã</a:t>
            </a:r>
            <a:r>
              <a:rPr lang="en-US" sz="2200" dirty="0" smtClean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dương</a:t>
            </a:r>
            <a:endParaRPr lang="en-US" sz="2200" dirty="0" smtClean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726180" y="5416736"/>
            <a:ext cx="5010150" cy="1107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51" indent="-256026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kumimoji="0" sz="26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1pPr>
            <a:lvl2pPr marL="754370" indent="-342900" algn="just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0" sz="24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2pPr>
            <a:lvl3pPr marL="989820" indent="-28575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0" sz="22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3pPr>
            <a:lvl4pPr marL="1179547" indent="-201163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53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0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17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2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 smtClean="0"/>
              <a:t>Dừng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 </a:t>
            </a:r>
            <a:r>
              <a:rPr lang="en-US" sz="2200" dirty="0" err="1" smtClean="0"/>
              <a:t>cơ</a:t>
            </a:r>
            <a:endParaRPr lang="en-US" sz="2200" dirty="0" smtClean="0"/>
          </a:p>
          <a:p>
            <a:r>
              <a:rPr lang="en-US" sz="2200" dirty="0" err="1" smtClean="0"/>
              <a:t>Tốc</a:t>
            </a:r>
            <a:r>
              <a:rPr lang="en-US" sz="2200" dirty="0" smtClean="0"/>
              <a:t> </a:t>
            </a:r>
            <a:r>
              <a:rPr lang="en-US" sz="2200" dirty="0" err="1" smtClean="0"/>
              <a:t>độ</a:t>
            </a:r>
            <a:r>
              <a:rPr lang="en-US" sz="2200" dirty="0" smtClean="0"/>
              <a:t>: </a:t>
            </a:r>
            <a:r>
              <a:rPr lang="en-US" sz="2200" dirty="0" err="1" smtClean="0"/>
              <a:t>Bình</a:t>
            </a:r>
            <a:r>
              <a:rPr lang="en-US" sz="2200" dirty="0" smtClean="0"/>
              <a:t> </a:t>
            </a:r>
            <a:r>
              <a:rPr lang="en-US" sz="2200" dirty="0" err="1" smtClean="0"/>
              <a:t>thường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đã</a:t>
            </a:r>
            <a:r>
              <a:rPr lang="en-US" sz="2200" dirty="0" smtClean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35146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1376737"/>
            <a:ext cx="9010221" cy="5319337"/>
          </a:xfrm>
        </p:spPr>
        <p:txBody>
          <a:bodyPr>
            <a:normAutofit/>
          </a:bodyPr>
          <a:lstStyle/>
          <a:p>
            <a:r>
              <a:rPr lang="en-US" dirty="0" err="1" smtClean="0"/>
              <a:t>Chiều</a:t>
            </a:r>
            <a:r>
              <a:rPr lang="en-US" dirty="0" smtClean="0"/>
              <a:t> quay: </a:t>
            </a:r>
            <a:r>
              <a:rPr lang="en-US" dirty="0" err="1" smtClean="0"/>
              <a:t>chân</a:t>
            </a:r>
            <a:r>
              <a:rPr lang="en-US" dirty="0" smtClean="0"/>
              <a:t> 12 </a:t>
            </a:r>
            <a:r>
              <a:rPr lang="en-US" dirty="0" err="1" smtClean="0"/>
              <a:t>và</a:t>
            </a:r>
            <a:r>
              <a:rPr lang="en-US" dirty="0" smtClean="0"/>
              <a:t> 13</a:t>
            </a:r>
          </a:p>
          <a:p>
            <a:pPr lvl="1"/>
            <a:r>
              <a:rPr lang="en-US" dirty="0" smtClean="0"/>
              <a:t>Quay </a:t>
            </a:r>
            <a:r>
              <a:rPr lang="en-US" dirty="0" err="1" smtClean="0"/>
              <a:t>tới</a:t>
            </a:r>
            <a:r>
              <a:rPr lang="en-US" dirty="0" smtClean="0"/>
              <a:t>: </a:t>
            </a:r>
            <a:r>
              <a:rPr lang="en-US" dirty="0" err="1" smtClean="0"/>
              <a:t>Chân</a:t>
            </a:r>
            <a:r>
              <a:rPr lang="en-US" dirty="0" smtClean="0"/>
              <a:t> 12 = LOW, </a:t>
            </a:r>
            <a:r>
              <a:rPr lang="en-US" dirty="0" err="1" smtClean="0"/>
              <a:t>Chân</a:t>
            </a:r>
            <a:r>
              <a:rPr lang="en-US" dirty="0" smtClean="0"/>
              <a:t> 13 = HIGH</a:t>
            </a:r>
          </a:p>
          <a:p>
            <a:pPr lvl="1"/>
            <a:r>
              <a:rPr lang="en-US" dirty="0" smtClean="0"/>
              <a:t>Quay </a:t>
            </a:r>
            <a:r>
              <a:rPr lang="en-US" dirty="0" err="1" smtClean="0"/>
              <a:t>lùi</a:t>
            </a:r>
            <a:r>
              <a:rPr lang="en-US" dirty="0" smtClean="0"/>
              <a:t>: </a:t>
            </a:r>
            <a:r>
              <a:rPr lang="en-US" dirty="0" err="1" smtClean="0"/>
              <a:t>Chân</a:t>
            </a:r>
            <a:r>
              <a:rPr lang="en-US" dirty="0" smtClean="0"/>
              <a:t> 12 = HIGH, </a:t>
            </a:r>
            <a:r>
              <a:rPr lang="en-US" dirty="0" err="1" smtClean="0"/>
              <a:t>Chân</a:t>
            </a:r>
            <a:r>
              <a:rPr lang="en-US" dirty="0" smtClean="0"/>
              <a:t> 13 = LOW</a:t>
            </a:r>
          </a:p>
          <a:p>
            <a:pPr lvl="1"/>
            <a:r>
              <a:rPr lang="en-US" dirty="0" err="1" smtClean="0"/>
              <a:t>Ngừng</a:t>
            </a:r>
            <a:r>
              <a:rPr lang="en-US" dirty="0" smtClean="0"/>
              <a:t> quay: </a:t>
            </a:r>
            <a:r>
              <a:rPr lang="en-US" dirty="0" err="1" smtClean="0"/>
              <a:t>Chân</a:t>
            </a:r>
            <a:r>
              <a:rPr lang="en-US" dirty="0" smtClean="0"/>
              <a:t> 12= LOW, </a:t>
            </a:r>
            <a:r>
              <a:rPr lang="en-US" dirty="0" err="1" smtClean="0"/>
              <a:t>Chân</a:t>
            </a:r>
            <a:r>
              <a:rPr lang="en-US" dirty="0" smtClean="0"/>
              <a:t> 13 = LOW</a:t>
            </a:r>
          </a:p>
          <a:p>
            <a:pPr lvl="1"/>
            <a:endParaRPr lang="en-US" dirty="0"/>
          </a:p>
          <a:p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: </a:t>
            </a:r>
            <a:r>
              <a:rPr lang="en-US" dirty="0" err="1" smtClean="0"/>
              <a:t>Chân</a:t>
            </a:r>
            <a:r>
              <a:rPr lang="en-US" dirty="0" smtClean="0"/>
              <a:t> 10</a:t>
            </a:r>
          </a:p>
          <a:p>
            <a:pPr lvl="1"/>
            <a:r>
              <a:rPr lang="en-US" dirty="0" smtClean="0"/>
              <a:t>0: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thiểu</a:t>
            </a:r>
            <a:r>
              <a:rPr lang="en-US" dirty="0" smtClean="0"/>
              <a:t> (</a:t>
            </a:r>
            <a:r>
              <a:rPr lang="en-US" dirty="0" err="1" smtClean="0"/>
              <a:t>ngừng</a:t>
            </a:r>
            <a:r>
              <a:rPr lang="en-US" dirty="0" smtClean="0"/>
              <a:t> quay)</a:t>
            </a:r>
          </a:p>
          <a:p>
            <a:pPr lvl="1"/>
            <a:r>
              <a:rPr lang="en-US" dirty="0" smtClean="0"/>
              <a:t>255: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question mark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79" y="5151120"/>
            <a:ext cx="1069340" cy="10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552019" y="5362624"/>
            <a:ext cx="329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b="1" u="sng" dirty="0" err="1" smtClean="0"/>
              <a:t>chiều</a:t>
            </a:r>
            <a:r>
              <a:rPr lang="en-US" b="1" u="sng" dirty="0" smtClean="0"/>
              <a:t> quay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b="1" u="sng" dirty="0" err="1" smtClean="0"/>
              <a:t>tốc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độ</a:t>
            </a:r>
            <a:r>
              <a:rPr lang="en-US" b="1" u="sng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750" t="51556" r="42875" b="37333"/>
          <a:stretch/>
        </p:blipFill>
        <p:spPr>
          <a:xfrm>
            <a:off x="349253" y="4936488"/>
            <a:ext cx="3788337" cy="13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9788" y="1984282"/>
            <a:ext cx="1911093" cy="509936"/>
          </a:xfrm>
        </p:spPr>
        <p:txBody>
          <a:bodyPr/>
          <a:lstStyle/>
          <a:p>
            <a:r>
              <a:rPr lang="en-US" dirty="0" smtClean="0"/>
              <a:t>Quay </a:t>
            </a:r>
            <a:r>
              <a:rPr lang="en-US" dirty="0" err="1" smtClean="0"/>
              <a:t>lùi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speed_motor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67" t="28222" r="60500" b="25555"/>
          <a:stretch/>
        </p:blipFill>
        <p:spPr>
          <a:xfrm>
            <a:off x="304800" y="1376736"/>
            <a:ext cx="3964988" cy="5197799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269788" y="3624155"/>
            <a:ext cx="3552190" cy="5099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51" indent="-256026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kumimoji="0" sz="26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1pPr>
            <a:lvl2pPr marL="754370" indent="-342900" algn="just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0" sz="24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2pPr>
            <a:lvl3pPr marL="989820" indent="-28575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0" sz="22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3pPr>
            <a:lvl4pPr marL="1179547" indent="-201163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53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0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17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2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Quay </a:t>
            </a:r>
            <a:r>
              <a:rPr lang="en-US" dirty="0" err="1" smtClean="0"/>
              <a:t>tới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69788" y="5366018"/>
            <a:ext cx="3552190" cy="5099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51" indent="-256026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kumimoji="0" sz="26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1pPr>
            <a:lvl2pPr marL="754370" indent="-342900" algn="just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0" sz="24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2pPr>
            <a:lvl3pPr marL="989820" indent="-28575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0" sz="22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3pPr>
            <a:lvl4pPr marL="1179547" indent="-201163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53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0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17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2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Ngừng</a:t>
            </a:r>
            <a:r>
              <a:rPr lang="en-US" dirty="0" smtClean="0"/>
              <a:t> quay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2213" y="1984282"/>
            <a:ext cx="1909822" cy="3803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Ghép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này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điều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trái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806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1517836"/>
            <a:ext cx="4792551" cy="1508703"/>
          </a:xfrm>
        </p:spPr>
        <p:txBody>
          <a:bodyPr/>
          <a:lstStyle/>
          <a:p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, robot </a:t>
            </a:r>
            <a:r>
              <a:rPr lang="en-US" dirty="0" err="1" smtClean="0"/>
              <a:t>sẽ</a:t>
            </a:r>
            <a:r>
              <a:rPr lang="en-US" dirty="0" smtClean="0"/>
              <a:t> di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667" t="10741" r="67833" b="67333"/>
          <a:stretch/>
        </p:blipFill>
        <p:spPr>
          <a:xfrm>
            <a:off x="4748531" y="1588956"/>
            <a:ext cx="4300220" cy="42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2084221"/>
            <a:ext cx="4594431" cy="2944979"/>
          </a:xfrm>
        </p:spPr>
        <p:txBody>
          <a:bodyPr>
            <a:normAutofit/>
          </a:bodyPr>
          <a:lstStyle/>
          <a:p>
            <a:r>
              <a:rPr lang="en-US" dirty="0" smtClean="0"/>
              <a:t>Robot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(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100) </a:t>
            </a:r>
            <a:r>
              <a:rPr lang="en-US" dirty="0" err="1" smtClean="0"/>
              <a:t>trong</a:t>
            </a:r>
            <a:r>
              <a:rPr lang="en-US" dirty="0" smtClean="0"/>
              <a:t> 1s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dừng</a:t>
            </a:r>
            <a:r>
              <a:rPr lang="en-US" dirty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1s</a:t>
            </a:r>
          </a:p>
          <a:p>
            <a:endParaRPr lang="en-US" dirty="0"/>
          </a:p>
          <a:p>
            <a:r>
              <a:rPr lang="en-US" dirty="0" err="1" smtClean="0"/>
              <a:t>Lặp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mãi</a:t>
            </a:r>
            <a:r>
              <a:rPr lang="en-US" dirty="0" smtClean="0"/>
              <a:t> </a:t>
            </a:r>
            <a:r>
              <a:rPr lang="en-US" dirty="0" err="1" smtClean="0"/>
              <a:t>mãi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9667" t="10741" r="67833" b="67333"/>
          <a:stretch/>
        </p:blipFill>
        <p:spPr>
          <a:xfrm>
            <a:off x="4748531" y="1588956"/>
            <a:ext cx="4300220" cy="42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5129208"/>
            <a:ext cx="9010221" cy="143415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Connect/ Serial Port</a:t>
            </a:r>
            <a:r>
              <a:rPr lang="en-US" dirty="0" smtClean="0"/>
              <a:t>: </a:t>
            </a: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cổng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endParaRPr lang="en-US" dirty="0" smtClean="0"/>
          </a:p>
          <a:p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Upload to </a:t>
            </a:r>
            <a:r>
              <a:rPr lang="en-US" b="1" dirty="0" err="1" smtClean="0">
                <a:solidFill>
                  <a:srgbClr val="FF0000"/>
                </a:solidFill>
              </a:rPr>
              <a:t>Arduino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Di </a:t>
            </a:r>
            <a:r>
              <a:rPr lang="en-US" b="1" dirty="0" err="1" smtClean="0">
                <a:solidFill>
                  <a:srgbClr val="FF0000"/>
                </a:solidFill>
              </a:rPr>
              <a:t>chuyển</a:t>
            </a:r>
            <a:r>
              <a:rPr lang="en-US" b="1" dirty="0" smtClean="0">
                <a:solidFill>
                  <a:srgbClr val="FF0000"/>
                </a:solidFill>
              </a:rPr>
              <a:t> Robot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cảm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biến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nằm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2 </a:t>
            </a:r>
            <a:r>
              <a:rPr lang="en-US" b="1" dirty="0" err="1" smtClean="0">
                <a:solidFill>
                  <a:srgbClr val="FF0000"/>
                </a:solidFill>
              </a:rPr>
              <a:t>màu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trắng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kiếm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quả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Nạp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2667" b="67333"/>
          <a:stretch/>
        </p:blipFill>
        <p:spPr>
          <a:xfrm>
            <a:off x="609600" y="1273996"/>
            <a:ext cx="4998720" cy="3360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500" t="8568" r="21666" b="80074"/>
          <a:stretch/>
        </p:blipFill>
        <p:spPr>
          <a:xfrm>
            <a:off x="4528399" y="3083746"/>
            <a:ext cx="4541520" cy="1168400"/>
          </a:xfrm>
          <a:prstGeom prst="rect">
            <a:avLst/>
          </a:prstGeom>
        </p:spPr>
      </p:pic>
      <p:cxnSp>
        <p:nvCxnSpPr>
          <p:cNvPr id="7" name="Elbow Connector 6"/>
          <p:cNvCxnSpPr>
            <a:endCxn id="5" idx="0"/>
          </p:cNvCxnSpPr>
          <p:nvPr/>
        </p:nvCxnSpPr>
        <p:spPr>
          <a:xfrm>
            <a:off x="5608320" y="2072813"/>
            <a:ext cx="1190839" cy="1010933"/>
          </a:xfrm>
          <a:prstGeom prst="bentConnector2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Robot Scratch </a:t>
            </a:r>
          </a:p>
          <a:p>
            <a:endParaRPr lang="en-US" dirty="0" smtClean="0"/>
          </a:p>
          <a:p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 smtClean="0"/>
              <a:t>mBlock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 smtClean="0"/>
              <a:t>trình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khiển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khiển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 smtClean="0"/>
          </a:p>
          <a:p>
            <a:pPr marL="109725" indent="0">
              <a:buNone/>
            </a:pPr>
            <a:endParaRPr lang="en-US" dirty="0"/>
          </a:p>
          <a:p>
            <a:r>
              <a:rPr lang="en-US" dirty="0" err="1" smtClean="0"/>
              <a:t>Chạy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robot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1s, </a:t>
            </a:r>
            <a:r>
              <a:rPr lang="en-US" dirty="0" err="1" smtClean="0"/>
              <a:t>dừng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1s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lùi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1s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75" t="11111" r="66375" b="56444"/>
          <a:stretch/>
        </p:blipFill>
        <p:spPr>
          <a:xfrm>
            <a:off x="2623400" y="1568690"/>
            <a:ext cx="3840480" cy="50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5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robot quay </a:t>
            </a:r>
            <a:r>
              <a:rPr lang="en-US" dirty="0" err="1" smtClean="0"/>
              <a:t>phải</a:t>
            </a:r>
            <a:r>
              <a:rPr lang="en-US" dirty="0" smtClean="0"/>
              <a:t>, </a:t>
            </a:r>
            <a:r>
              <a:rPr lang="en-US" dirty="0" err="1" smtClean="0"/>
              <a:t>dừng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1s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quay </a:t>
            </a:r>
            <a:r>
              <a:rPr lang="en-US" dirty="0" err="1" smtClean="0"/>
              <a:t>phải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500" t="11555" r="67125" b="56889"/>
          <a:stretch/>
        </p:blipFill>
        <p:spPr>
          <a:xfrm>
            <a:off x="2514600" y="1533787"/>
            <a:ext cx="3703320" cy="49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1469204"/>
            <a:ext cx="4579770" cy="625033"/>
          </a:xfrm>
        </p:spPr>
        <p:txBody>
          <a:bodyPr/>
          <a:lstStyle/>
          <a:p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Arduino</a:t>
            </a:r>
            <a:r>
              <a:rPr lang="en-US" dirty="0" smtClean="0"/>
              <a:t> Uno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Robot Scratch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arduino U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9" y="2094237"/>
            <a:ext cx="2820418" cy="18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o automatic alt text availab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 r="5728" b="5794"/>
          <a:stretch/>
        </p:blipFill>
        <p:spPr bwMode="auto">
          <a:xfrm>
            <a:off x="5556342" y="2348880"/>
            <a:ext cx="2962625" cy="348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529" y="4259485"/>
            <a:ext cx="5008033" cy="231505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51" indent="-256026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kumimoji="0" sz="26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1pPr>
            <a:lvl2pPr marL="754370" indent="-342900" algn="just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0" sz="24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2pPr>
            <a:lvl3pPr marL="989820" indent="-28575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0" sz="2200" kern="1200" baseline="0">
                <a:solidFill>
                  <a:schemeClr val="tx1"/>
                </a:solidFill>
                <a:latin typeface="Maiandra GD" charset="0"/>
                <a:ea typeface="Maiandra GD" charset="0"/>
                <a:cs typeface="Maiandra GD" charset="0"/>
              </a:defRPr>
            </a:lvl3pPr>
            <a:lvl4pPr marL="1179547" indent="-201163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53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0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17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24" indent="-182875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10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,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cản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(Bluetooth):</a:t>
            </a:r>
          </a:p>
          <a:p>
            <a:pPr lvl="1"/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minh</a:t>
            </a:r>
          </a:p>
          <a:p>
            <a:pPr lvl="1"/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7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5547360"/>
            <a:ext cx="9010221" cy="1027176"/>
          </a:xfrm>
        </p:spPr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Scratch </a:t>
            </a:r>
            <a:r>
              <a:rPr lang="en-US" dirty="0" err="1" smtClean="0"/>
              <a:t>cho</a:t>
            </a:r>
            <a:r>
              <a:rPr lang="en-US" dirty="0" smtClean="0"/>
              <a:t> Robot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mBlock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25" t="4000" r="10750" b="8889"/>
          <a:stretch/>
        </p:blipFill>
        <p:spPr>
          <a:xfrm>
            <a:off x="1682873" y="1541780"/>
            <a:ext cx="5721532" cy="34137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16016" y="3579368"/>
            <a:ext cx="1554480" cy="492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93616" y="3125470"/>
            <a:ext cx="1153160" cy="24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Lệnh</a:t>
            </a:r>
            <a:r>
              <a:rPr lang="en-US" sz="1400" dirty="0" smtClean="0"/>
              <a:t> Scratch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32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1376737"/>
            <a:ext cx="9010221" cy="580079"/>
          </a:xfrm>
        </p:spPr>
        <p:txBody>
          <a:bodyPr/>
          <a:lstStyle/>
          <a:p>
            <a:r>
              <a:rPr lang="en-US" dirty="0" err="1" smtClean="0"/>
              <a:t>Bước</a:t>
            </a:r>
            <a:r>
              <a:rPr lang="en-US" dirty="0" smtClean="0"/>
              <a:t> 1: </a:t>
            </a: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Arduino</a:t>
            </a:r>
            <a:r>
              <a:rPr lang="en-US" dirty="0" smtClean="0"/>
              <a:t> (Edit/ </a:t>
            </a:r>
            <a:r>
              <a:rPr lang="en-US" dirty="0" err="1" smtClean="0"/>
              <a:t>Arduino</a:t>
            </a:r>
            <a:r>
              <a:rPr lang="en-US" dirty="0" smtClean="0"/>
              <a:t> mode)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17" t="3926" r="66667" b="57259"/>
          <a:stretch/>
        </p:blipFill>
        <p:spPr>
          <a:xfrm>
            <a:off x="548640" y="2240280"/>
            <a:ext cx="473964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9500" b="50889"/>
          <a:stretch/>
        </p:blipFill>
        <p:spPr>
          <a:xfrm>
            <a:off x="731520" y="1273996"/>
            <a:ext cx="7406640" cy="50520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6769" y="2538154"/>
            <a:ext cx="4137231" cy="84124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Vào</a:t>
            </a:r>
            <a:r>
              <a:rPr lang="en-US" dirty="0" smtClean="0"/>
              <a:t> Boards,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Arduino</a:t>
            </a:r>
            <a:r>
              <a:rPr lang="en-US" dirty="0" smtClean="0"/>
              <a:t> Uno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8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9" y="5958840"/>
            <a:ext cx="7810071" cy="615696"/>
          </a:xfrm>
        </p:spPr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Scratch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Robot Scratch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34" t="3926" r="10417" b="8222"/>
          <a:stretch/>
        </p:blipFill>
        <p:spPr>
          <a:xfrm>
            <a:off x="495621" y="1402080"/>
            <a:ext cx="6575740" cy="39507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92276" y="2957830"/>
            <a:ext cx="1153160" cy="24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Lệnh</a:t>
            </a:r>
            <a:r>
              <a:rPr lang="en-US" sz="1400" dirty="0" smtClean="0"/>
              <a:t> Scratch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2345436" y="4135628"/>
            <a:ext cx="1554480" cy="492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44896" y="2588260"/>
            <a:ext cx="1554480" cy="492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Arduino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28" y="1469204"/>
            <a:ext cx="7761304" cy="4000500"/>
          </a:xfrm>
        </p:spPr>
        <p:txBody>
          <a:bodyPr>
            <a:normAutofit/>
          </a:bodyPr>
          <a:lstStyle/>
          <a:p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khiển</a:t>
            </a:r>
            <a:r>
              <a:rPr lang="en-US" dirty="0" smtClean="0"/>
              <a:t>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 smtClean="0"/>
          </a:p>
          <a:p>
            <a:pPr lvl="1"/>
            <a:r>
              <a:rPr lang="en-US" dirty="0" smtClean="0"/>
              <a:t>Quay </a:t>
            </a:r>
            <a:r>
              <a:rPr lang="en-US" dirty="0" err="1" smtClean="0"/>
              <a:t>nhanh</a:t>
            </a:r>
            <a:r>
              <a:rPr lang="en-US" dirty="0" smtClean="0"/>
              <a:t> – Quay </a:t>
            </a:r>
            <a:r>
              <a:rPr lang="en-US" dirty="0" err="1" smtClean="0"/>
              <a:t>chậm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khiển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quay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 smtClean="0"/>
          </a:p>
          <a:p>
            <a:pPr lvl="1"/>
            <a:r>
              <a:rPr lang="en-US" dirty="0" smtClean="0"/>
              <a:t>Quay </a:t>
            </a:r>
            <a:r>
              <a:rPr lang="en-US" dirty="0" err="1" smtClean="0"/>
              <a:t>tới</a:t>
            </a:r>
            <a:r>
              <a:rPr lang="en-US" dirty="0" smtClean="0"/>
              <a:t> – Quay </a:t>
            </a:r>
            <a:r>
              <a:rPr lang="en-US" dirty="0" err="1" smtClean="0"/>
              <a:t>lùi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500" t="33556" r="31875" b="27555"/>
          <a:stretch/>
        </p:blipFill>
        <p:spPr>
          <a:xfrm>
            <a:off x="6217920" y="1469204"/>
            <a:ext cx="212598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30" y="1584959"/>
            <a:ext cx="9010221" cy="5047335"/>
          </a:xfrm>
        </p:spPr>
        <p:txBody>
          <a:bodyPr>
            <a:normAutofit/>
          </a:bodyPr>
          <a:lstStyle/>
          <a:p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thuận</a:t>
            </a:r>
            <a:r>
              <a:rPr lang="en-US" dirty="0" smtClean="0"/>
              <a:t> </a:t>
            </a:r>
            <a:r>
              <a:rPr lang="en-US" dirty="0" err="1" smtClean="0"/>
              <a:t>tiện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, </a:t>
            </a:r>
            <a:r>
              <a:rPr lang="en-US" dirty="0" err="1" smtClean="0"/>
              <a:t>chúng</a:t>
            </a:r>
            <a:r>
              <a:rPr lang="en-US" dirty="0" smtClean="0"/>
              <a:t> ta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1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speed_motor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pPr marL="109725" indent="0">
              <a:buNone/>
            </a:pPr>
            <a:endParaRPr lang="en-US" dirty="0" smtClean="0"/>
          </a:p>
          <a:p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2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left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left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endParaRPr lang="en-US" dirty="0" smtClean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right </a:t>
            </a:r>
            <a:r>
              <a:rPr lang="en-US" dirty="0" smtClean="0"/>
              <a:t>: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số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dương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0):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quay </a:t>
            </a:r>
            <a:r>
              <a:rPr lang="en-US" dirty="0" err="1" smtClean="0"/>
              <a:t>tới</a:t>
            </a:r>
            <a:endParaRPr lang="en-US" dirty="0" smtClean="0"/>
          </a:p>
          <a:p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âm</a:t>
            </a:r>
            <a:r>
              <a:rPr lang="en-US" dirty="0" smtClean="0"/>
              <a:t> (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/>
              <a:t>0):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quay </a:t>
            </a:r>
            <a:r>
              <a:rPr lang="en-US" dirty="0" err="1"/>
              <a:t>tới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750" t="47333" r="62089" b="42667"/>
          <a:stretch/>
        </p:blipFill>
        <p:spPr>
          <a:xfrm>
            <a:off x="2602567" y="2611634"/>
            <a:ext cx="31384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" id="{9308F140-5CDC-477D-BC4D-9C1906451284}" vid="{11C5112C-663B-4E6D-9D3D-2361F8FA32D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741</Words>
  <Application>Microsoft Office PowerPoint</Application>
  <PresentationFormat>On-screen Show (4:3)</PresentationFormat>
  <Paragraphs>116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Rounded MT Bold</vt:lpstr>
      <vt:lpstr>Calibri</vt:lpstr>
      <vt:lpstr>Century Gothic</vt:lpstr>
      <vt:lpstr>Georgia</vt:lpstr>
      <vt:lpstr>Impact</vt:lpstr>
      <vt:lpstr>Maiandra GD</vt:lpstr>
      <vt:lpstr>Wingdings</vt:lpstr>
      <vt:lpstr>Wingdings 2</vt:lpstr>
      <vt:lpstr>Training presentation</vt:lpstr>
      <vt:lpstr>Hướng Dẫn Lập Trình Robot Scratch Phiên bản 2.0 (mBlock)</vt:lpstr>
      <vt:lpstr>Nội dung</vt:lpstr>
      <vt:lpstr>Tổng quan về Robot Scratch</vt:lpstr>
      <vt:lpstr>Tổng quan về mBlock</vt:lpstr>
      <vt:lpstr>Các bước cơ bản để lập trình</vt:lpstr>
      <vt:lpstr>Các bước cơ bản để lập trình</vt:lpstr>
      <vt:lpstr>Giao diện mới để lập trình</vt:lpstr>
      <vt:lpstr>Nguyên lý điều khiển động cơ</vt:lpstr>
      <vt:lpstr>Các bước Lập trình cơ bản</vt:lpstr>
      <vt:lpstr>Các bước cơ bản để lập trình</vt:lpstr>
      <vt:lpstr>Các bước cơ bản để lập trình</vt:lpstr>
      <vt:lpstr>Các bước cơ bản để lập trình</vt:lpstr>
      <vt:lpstr>Nguyên lý động cơ bên trái</vt:lpstr>
      <vt:lpstr>Chương trình điều khiển</vt:lpstr>
      <vt:lpstr>Nguyên lý động cơ bên phải</vt:lpstr>
      <vt:lpstr>Hoàn thiện hàm speed_motor</vt:lpstr>
      <vt:lpstr>Chạy thử chương trình</vt:lpstr>
      <vt:lpstr>Đáp Án</vt:lpstr>
      <vt:lpstr>Nạp chương trình</vt:lpstr>
      <vt:lpstr>Bài tập 1:</vt:lpstr>
      <vt:lpstr>Đáp Án</vt:lpstr>
      <vt:lpstr>Bài tập 2:</vt:lpstr>
      <vt:lpstr>Đáp Án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2017-05-18T00:04:06Z</cp:lastPrinted>
  <dcterms:created xsi:type="dcterms:W3CDTF">2014-07-29T03:47:45Z</dcterms:created>
  <dcterms:modified xsi:type="dcterms:W3CDTF">2018-09-30T00:45:56Z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