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</p:sldMasterIdLst>
  <p:notesMasterIdLst>
    <p:notesMasterId r:id="rId38"/>
  </p:notesMasterIdLst>
  <p:handoutMasterIdLst>
    <p:handoutMasterId r:id="rId39"/>
  </p:handoutMasterIdLst>
  <p:sldIdLst>
    <p:sldId id="491" r:id="rId3"/>
    <p:sldId id="493" r:id="rId4"/>
    <p:sldId id="425" r:id="rId5"/>
    <p:sldId id="426" r:id="rId6"/>
    <p:sldId id="475" r:id="rId7"/>
    <p:sldId id="477" r:id="rId8"/>
    <p:sldId id="476" r:id="rId9"/>
    <p:sldId id="478" r:id="rId10"/>
    <p:sldId id="479" r:id="rId11"/>
    <p:sldId id="480" r:id="rId12"/>
    <p:sldId id="41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4" r:id="rId23"/>
    <p:sldId id="512" r:id="rId24"/>
    <p:sldId id="507" r:id="rId25"/>
    <p:sldId id="508" r:id="rId26"/>
    <p:sldId id="509" r:id="rId27"/>
    <p:sldId id="511" r:id="rId28"/>
    <p:sldId id="510" r:id="rId29"/>
    <p:sldId id="513" r:id="rId30"/>
    <p:sldId id="501" r:id="rId31"/>
    <p:sldId id="473" r:id="rId32"/>
    <p:sldId id="502" r:id="rId33"/>
    <p:sldId id="503" r:id="rId34"/>
    <p:sldId id="504" r:id="rId35"/>
    <p:sldId id="505" r:id="rId36"/>
    <p:sldId id="506" r:id="rId37"/>
  </p:sldIdLst>
  <p:sldSz cx="9144000" cy="6858000" type="screen4x3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  <p15:guide id="5" pos="2880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3CD8"/>
    <a:srgbClr val="739828"/>
    <a:srgbClr val="D83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89911" autoAdjust="0"/>
  </p:normalViewPr>
  <p:slideViewPr>
    <p:cSldViewPr snapToGrid="0">
      <p:cViewPr>
        <p:scale>
          <a:sx n="33" d="100"/>
          <a:sy n="33" d="100"/>
        </p:scale>
        <p:origin x="1867" y="1262"/>
      </p:cViewPr>
      <p:guideLst>
        <p:guide orient="horz" pos="2160"/>
        <p:guide pos="3840"/>
        <p:guide pos="7296"/>
        <p:guide orient="horz" pos="4128"/>
        <p:guide pos="2880"/>
        <p:guide pos="547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6"/>
    </p:cViewPr>
  </p:sorterViewPr>
  <p:notesViewPr>
    <p:cSldViewPr snapToGrid="0" showGuides="1">
      <p:cViewPr>
        <p:scale>
          <a:sx n="200" d="100"/>
          <a:sy n="200" d="100"/>
        </p:scale>
        <p:origin x="276" y="-19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68796EA6-6F25-4F19-87BA-7ADCC16DAEFF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C39C172E-A8B5-46F6-B05C-DFA3E2E0F207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2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3750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1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hcmut.edu.vn/~anhpham" TargetMode="External"/><Relationship Id="rId2" Type="http://schemas.openxmlformats.org/officeDocument/2006/relationships/hyperlink" Target="mailto:anhpham@cse.hcmut.edu.vn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4" y="3810004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Rectangle 23"/>
          <p:cNvSpPr/>
          <p:nvPr/>
        </p:nvSpPr>
        <p:spPr>
          <a:xfrm flipV="1">
            <a:off x="5410202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Rectangle 24"/>
          <p:cNvSpPr/>
          <p:nvPr/>
        </p:nvSpPr>
        <p:spPr>
          <a:xfrm flipV="1">
            <a:off x="5410202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" y="3675531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49495" y="3889662"/>
            <a:ext cx="4953000" cy="1752600"/>
          </a:xfrm>
        </p:spPr>
        <p:txBody>
          <a:bodyPr/>
          <a:lstStyle>
            <a:lvl1pPr marL="64006" indent="0" algn="l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6378" y="2401891"/>
            <a:ext cx="8458200" cy="1081307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A170-8299-44AD-AEEF-FC686C3D7804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763A-68EC-4ECD-9620-D9FE9CDDD622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483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483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529" y="1283517"/>
            <a:ext cx="9010221" cy="5436758"/>
          </a:xfrm>
        </p:spPr>
        <p:txBody>
          <a:bodyPr>
            <a:normAutofit/>
          </a:bodyPr>
          <a:lstStyle>
            <a:lvl1pPr marL="365751" indent="-256026">
              <a:buFont typeface="Wingdings" panose="05000000000000000000" pitchFamily="2" charset="2"/>
              <a:buChar char="§"/>
              <a:defRPr sz="26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just">
              <a:defRPr sz="24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en-US" dirty="0" smtClean="0"/>
              <a:t>General Information</a:t>
            </a:r>
          </a:p>
          <a:p>
            <a:pPr lvl="1" eaLnBrk="1" latinLnBrk="0" hangingPunct="1"/>
            <a:r>
              <a:rPr lang="en-US" dirty="0" smtClean="0"/>
              <a:t>CSE 504003</a:t>
            </a:r>
          </a:p>
          <a:p>
            <a:pPr lvl="1" eaLnBrk="1" latinLnBrk="0" hangingPunct="1"/>
            <a:r>
              <a:rPr lang="en-US" dirty="0" smtClean="0"/>
              <a:t>3 credits</a:t>
            </a:r>
          </a:p>
          <a:p>
            <a:pPr lvl="1" eaLnBrk="1" latinLnBrk="0" hangingPunct="1"/>
            <a:endParaRPr lang="en-US" dirty="0" smtClean="0"/>
          </a:p>
          <a:p>
            <a:pPr lvl="0" eaLnBrk="1" latinLnBrk="0" hangingPunct="1"/>
            <a:r>
              <a:rPr lang="en-US" dirty="0" smtClean="0"/>
              <a:t>Coordinator </a:t>
            </a:r>
          </a:p>
          <a:p>
            <a:pPr lvl="1"/>
            <a:r>
              <a:rPr lang="en-US" dirty="0" smtClean="0"/>
              <a:t>Pham Hoang </a:t>
            </a:r>
            <a:r>
              <a:rPr lang="en-US" dirty="0" err="1" smtClean="0"/>
              <a:t>Anh</a:t>
            </a:r>
            <a:endParaRPr lang="en-US" dirty="0" smtClean="0"/>
          </a:p>
          <a:p>
            <a:pPr lvl="1"/>
            <a:r>
              <a:rPr lang="en-US" dirty="0" smtClean="0"/>
              <a:t>Dept. Computer Engineering, Faculty of Computer Science and Engineering, HCMC Uni. Of Technology </a:t>
            </a:r>
          </a:p>
          <a:p>
            <a:pPr lvl="1"/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anhpham@cse.hcmut.edu.vn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Phone: (08)38647256 (Ext. 5843)</a:t>
            </a:r>
          </a:p>
          <a:p>
            <a:pPr lvl="1"/>
            <a:r>
              <a:rPr lang="en-US" dirty="0" smtClean="0"/>
              <a:t>Homepage: </a:t>
            </a:r>
            <a:r>
              <a:rPr lang="en-US" dirty="0" smtClean="0">
                <a:hlinkClick r:id="rId3"/>
              </a:rPr>
              <a:t>www.cse.hcmut.edu.vn/~anhpham</a:t>
            </a:r>
            <a:r>
              <a:rPr lang="en-US" dirty="0" smtClean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29" y="475180"/>
            <a:ext cx="9010222" cy="749614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6778"/>
            <a:ext cx="3327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12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2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sz="12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Cao </a:t>
            </a:r>
            <a:r>
              <a:rPr lang="en-US" sz="1200" b="1" i="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12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Scratch</a:t>
            </a:r>
            <a:endParaRPr lang="en-US" sz="1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810625" y="6591300"/>
            <a:ext cx="35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40262010-AD51-4252-9881-6947E88E89FD}" type="slidenum">
              <a:rPr lang="en-US" sz="1200" b="1" smtClean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pPr algn="ctr"/>
              <a:t>‹#›</a:t>
            </a:fld>
            <a:endParaRPr lang="en-US" sz="1200" b="1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819F-B7FD-4B29-8F66-9E318144BC2A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19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4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159C-B6E0-4F10-9F4A-2FA57003B139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8"/>
            <a:ext cx="40386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8"/>
            <a:ext cx="40386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70CBBB-D1D1-4386-A5E9-07F3477B78F3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6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7" y="2244970"/>
            <a:ext cx="4041775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19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19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FA4CAD8-0EA7-4615-B69B-B2F199EF3A93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BD7-6953-492C-921B-E68B2D7F14C8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7D9B-D4D3-4E23-88DF-2E354FA43196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90"/>
            <a:ext cx="5102352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30"/>
            <a:ext cx="338328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67C5-D04E-4576-B61C-12ABA14BBD6C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6" y="1109162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2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5410184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5410202" y="440116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7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20F09E4-6EA4-4BF3-9FC8-FF40373B88E6}" type="datetime1">
              <a:rPr lang="en-US" smtClean="0"/>
              <a:t>9/28/2018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256026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52" indent="-246882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21" indent="-219451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47" indent="-201163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53" indent="-182875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04" indent="-182875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754" indent="-182875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17" indent="-182875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24" indent="-182875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ranslate.google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00727" y="1292893"/>
            <a:ext cx="5310711" cy="1439083"/>
          </a:xfrm>
        </p:spPr>
        <p:txBody>
          <a:bodyPr>
            <a:normAutofit/>
          </a:bodyPr>
          <a:lstStyle/>
          <a:p>
            <a:r>
              <a:rPr lang="en-US" dirty="0" err="1" smtClean="0"/>
              <a:t>Lê</a:t>
            </a:r>
            <a:r>
              <a:rPr lang="en-US" dirty="0" smtClean="0"/>
              <a:t> </a:t>
            </a:r>
            <a:r>
              <a:rPr lang="en-US" dirty="0" err="1" smtClean="0"/>
              <a:t>Trọng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endParaRPr lang="en-US" dirty="0" smtClean="0"/>
          </a:p>
          <a:p>
            <a:pPr lvl="1"/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sư</a:t>
            </a:r>
            <a:r>
              <a:rPr lang="en-US" dirty="0" smtClean="0"/>
              <a:t> BK (2003)</a:t>
            </a:r>
          </a:p>
          <a:p>
            <a:pPr lvl="1"/>
            <a:r>
              <a:rPr lang="en-US" dirty="0" smtClean="0"/>
              <a:t>trongnhanle@hcmut.edu.vn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738" y="594611"/>
            <a:ext cx="9010222" cy="749614"/>
          </a:xfrm>
        </p:spPr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may contain: 1 person, standing and outdo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29739"/>
            <a:ext cx="1205700" cy="10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automatic alt text availa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10453" r="37824" b="35424"/>
          <a:stretch/>
        </p:blipFill>
        <p:spPr bwMode="auto">
          <a:xfrm>
            <a:off x="381000" y="2658381"/>
            <a:ext cx="1199471" cy="11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may contain: 1 person, smiling, out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8" y="4010114"/>
            <a:ext cx="1221733" cy="122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400726" y="2834253"/>
            <a:ext cx="5310711" cy="9753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r>
              <a:rPr lang="en-US" dirty="0" smtClean="0"/>
              <a:t> </a:t>
            </a:r>
            <a:r>
              <a:rPr lang="en-US" dirty="0" err="1" smtClean="0"/>
              <a:t>Hải</a:t>
            </a:r>
            <a:endParaRPr lang="en-US" dirty="0" smtClean="0"/>
          </a:p>
          <a:p>
            <a:pPr lvl="1"/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sư</a:t>
            </a:r>
            <a:r>
              <a:rPr lang="en-US" dirty="0" smtClean="0"/>
              <a:t> BK (2006 - 2011)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208493" y="4324281"/>
            <a:ext cx="5310711" cy="9753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Vinh</a:t>
            </a:r>
            <a:endParaRPr lang="en-US" dirty="0" smtClean="0"/>
          </a:p>
          <a:p>
            <a:pPr lvl="1"/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sư</a:t>
            </a:r>
            <a:r>
              <a:rPr lang="en-US" dirty="0" smtClean="0"/>
              <a:t> BK (2007 - 2012)</a:t>
            </a:r>
            <a:endParaRPr lang="en-US" dirty="0"/>
          </a:p>
        </p:txBody>
      </p: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36" y="1342015"/>
            <a:ext cx="1117952" cy="11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hip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55" y="2879077"/>
            <a:ext cx="981533" cy="98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chipf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124" y="4305229"/>
            <a:ext cx="1013464" cy="10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Huu Nguyen Nguyen Tran, standing, sky, outdoor, water and natur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5" t="32687" r="26678" b="47693"/>
          <a:stretch/>
        </p:blipFill>
        <p:spPr bwMode="auto">
          <a:xfrm>
            <a:off x="381000" y="5455593"/>
            <a:ext cx="1199471" cy="11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2260413" y="5414056"/>
            <a:ext cx="5310711" cy="143908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</a:t>
            </a:r>
            <a:r>
              <a:rPr lang="en-US" dirty="0" err="1" smtClean="0"/>
              <a:t>Hữu</a:t>
            </a:r>
            <a:r>
              <a:rPr lang="en-US" dirty="0" smtClean="0"/>
              <a:t> </a:t>
            </a:r>
            <a:r>
              <a:rPr lang="en-US" dirty="0" err="1" smtClean="0"/>
              <a:t>Nguyên</a:t>
            </a:r>
            <a:endParaRPr lang="en-US" dirty="0" smtClean="0"/>
          </a:p>
          <a:p>
            <a:pPr lvl="1"/>
            <a:r>
              <a:rPr lang="en-US" dirty="0" err="1" smtClean="0"/>
              <a:t>Kĩ</a:t>
            </a:r>
            <a:r>
              <a:rPr lang="en-US" dirty="0" smtClean="0"/>
              <a:t> </a:t>
            </a:r>
            <a:r>
              <a:rPr lang="en-US" dirty="0" err="1" smtClean="0"/>
              <a:t>sư</a:t>
            </a:r>
            <a:r>
              <a:rPr lang="en-US" dirty="0" smtClean="0"/>
              <a:t> BK (2003)</a:t>
            </a:r>
          </a:p>
          <a:p>
            <a:pPr lvl="1"/>
            <a:r>
              <a:rPr lang="en-US" dirty="0" smtClean="0"/>
              <a:t>nthnguyen@hcmut.edu.vn</a:t>
            </a:r>
            <a:endParaRPr lang="en-US" dirty="0"/>
          </a:p>
        </p:txBody>
      </p:sp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124" y="5513115"/>
            <a:ext cx="1117952" cy="111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21" t="21177" r="11286" b="45185"/>
          <a:stretch/>
        </p:blipFill>
        <p:spPr>
          <a:xfrm>
            <a:off x="4306055" y="4925607"/>
            <a:ext cx="4136905" cy="13710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Sounds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074" r="2167" b="24371"/>
          <a:stretch/>
        </p:blipFill>
        <p:spPr>
          <a:xfrm>
            <a:off x="350520" y="1592295"/>
            <a:ext cx="8092440" cy="3143231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38529" y="5074919"/>
            <a:ext cx="9010221" cy="16453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endParaRPr lang="en-US" dirty="0" smtClean="0"/>
          </a:p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save to local file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779" y="1365813"/>
            <a:ext cx="9010221" cy="4699707"/>
          </a:xfrm>
        </p:spPr>
        <p:txBody>
          <a:bodyPr>
            <a:normAutofit/>
          </a:bodyPr>
          <a:lstStyle/>
          <a:p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Tank</a:t>
            </a:r>
          </a:p>
          <a:p>
            <a:endParaRPr lang="en-US" dirty="0"/>
          </a:p>
          <a:p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Dùng</a:t>
            </a:r>
            <a:r>
              <a:rPr lang="en-US" dirty="0" smtClean="0"/>
              <a:t> 4 </a:t>
            </a:r>
            <a:r>
              <a:rPr lang="en-US" dirty="0" err="1" smtClean="0"/>
              <a:t>phím</a:t>
            </a:r>
            <a:r>
              <a:rPr lang="en-US" dirty="0" smtClean="0"/>
              <a:t> </a:t>
            </a:r>
            <a:r>
              <a:rPr lang="en-US" dirty="0" err="1" smtClean="0"/>
              <a:t>mũi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smtClean="0"/>
              <a:t>tank,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wiki.chipfc.com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Scrach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416" t="52074" r="65084" b="17704"/>
          <a:stretch/>
        </p:blipFill>
        <p:spPr>
          <a:xfrm>
            <a:off x="4638889" y="3276600"/>
            <a:ext cx="4114800" cy="31089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00014" y="3977640"/>
            <a:ext cx="3792640" cy="1158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4617721"/>
            <a:ext cx="9010221" cy="2102554"/>
          </a:xfrm>
        </p:spPr>
        <p:txBody>
          <a:bodyPr/>
          <a:lstStyle/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b="1" dirty="0" err="1" smtClean="0"/>
              <a:t>Tải</a:t>
            </a:r>
            <a:r>
              <a:rPr lang="en-US" b="1" dirty="0" smtClean="0"/>
              <a:t> </a:t>
            </a:r>
            <a:r>
              <a:rPr lang="en-US" b="1" dirty="0" err="1" smtClean="0"/>
              <a:t>đối</a:t>
            </a:r>
            <a:r>
              <a:rPr lang="en-US" b="1" dirty="0" smtClean="0"/>
              <a:t> </a:t>
            </a:r>
            <a:r>
              <a:rPr lang="en-US" b="1" dirty="0" err="1" smtClean="0"/>
              <a:t>tượng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endParaRPr lang="en-US" b="1" dirty="0" smtClean="0"/>
          </a:p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dẫn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endParaRPr lang="en-US" dirty="0" smtClean="0"/>
          </a:p>
          <a:p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, </a:t>
            </a:r>
            <a:r>
              <a:rPr lang="en-US" dirty="0" err="1" smtClean="0"/>
              <a:t>xóa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</a:t>
            </a:r>
            <a:r>
              <a:rPr lang="en-US" dirty="0" err="1" smtClean="0"/>
              <a:t>mèo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167" t="49259" r="67167" b="37111"/>
          <a:stretch/>
        </p:blipFill>
        <p:spPr>
          <a:xfrm>
            <a:off x="259080" y="1508760"/>
            <a:ext cx="3429000" cy="2253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17" t="55777" r="71999" b="19037"/>
          <a:stretch/>
        </p:blipFill>
        <p:spPr>
          <a:xfrm>
            <a:off x="5019040" y="1508760"/>
            <a:ext cx="3636055" cy="228092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921760" y="2367280"/>
            <a:ext cx="883920" cy="436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6582231" y="4029276"/>
            <a:ext cx="509672" cy="436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9817" r="79375" b="31512"/>
          <a:stretch/>
        </p:blipFill>
        <p:spPr>
          <a:xfrm>
            <a:off x="5784872" y="4617721"/>
            <a:ext cx="2541270" cy="19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405121"/>
            <a:ext cx="9010221" cy="1315154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Thiết</a:t>
            </a:r>
            <a:r>
              <a:rPr lang="en-US" b="1" dirty="0" smtClean="0"/>
              <a:t> </a:t>
            </a:r>
            <a:r>
              <a:rPr lang="en-US" b="1" dirty="0" err="1" smtClean="0"/>
              <a:t>kế</a:t>
            </a:r>
            <a:r>
              <a:rPr lang="en-US" b="1" dirty="0" smtClean="0"/>
              <a:t> </a:t>
            </a:r>
            <a:r>
              <a:rPr lang="en-US" b="1" dirty="0" err="1" smtClean="0"/>
              <a:t>nhân</a:t>
            </a:r>
            <a:r>
              <a:rPr lang="en-US" b="1" dirty="0" smtClean="0"/>
              <a:t> </a:t>
            </a:r>
            <a:r>
              <a:rPr lang="en-US" b="1" dirty="0" err="1" smtClean="0"/>
              <a:t>vật</a:t>
            </a:r>
            <a:r>
              <a:rPr lang="en-US" b="1" dirty="0" smtClean="0"/>
              <a:t> </a:t>
            </a:r>
            <a:r>
              <a:rPr lang="en-US" dirty="0" err="1" smtClean="0"/>
              <a:t>mặc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b="1" i="1" u="sng" dirty="0" err="1" smtClean="0">
                <a:solidFill>
                  <a:srgbClr val="FF0000"/>
                </a:solidFill>
              </a:rPr>
              <a:t>hướng</a:t>
            </a:r>
            <a:r>
              <a:rPr lang="en-US" b="1" i="1" u="sng" dirty="0" smtClean="0">
                <a:solidFill>
                  <a:srgbClr val="FF0000"/>
                </a:solidFill>
              </a:rPr>
              <a:t> sang </a:t>
            </a:r>
            <a:r>
              <a:rPr lang="en-US" b="1" i="1" u="sng" dirty="0" err="1" smtClean="0">
                <a:solidFill>
                  <a:srgbClr val="FF0000"/>
                </a:solidFill>
              </a:rPr>
              <a:t>phải</a:t>
            </a:r>
            <a:r>
              <a:rPr lang="en-US" b="1" i="1" u="sng" dirty="0" smtClean="0">
                <a:solidFill>
                  <a:srgbClr val="FF0000"/>
                </a:solidFill>
              </a:rPr>
              <a:t> (90 </a:t>
            </a:r>
            <a:r>
              <a:rPr lang="en-US" b="1" i="1" u="sng" dirty="0" err="1" smtClean="0">
                <a:solidFill>
                  <a:srgbClr val="FF0000"/>
                </a:solidFill>
              </a:rPr>
              <a:t>độ</a:t>
            </a:r>
            <a:r>
              <a:rPr lang="en-US" b="1" i="1" u="sng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000" r="13625" b="41778"/>
          <a:stretch/>
        </p:blipFill>
        <p:spPr>
          <a:xfrm>
            <a:off x="1297519" y="1224794"/>
            <a:ext cx="6492240" cy="39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8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779" y="4427830"/>
            <a:ext cx="3928935" cy="1528515"/>
          </a:xfrm>
        </p:spPr>
        <p:txBody>
          <a:bodyPr/>
          <a:lstStyle/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endParaRPr lang="en-US" dirty="0" smtClean="0"/>
          </a:p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b="1" dirty="0" err="1" smtClean="0"/>
              <a:t>Tải</a:t>
            </a:r>
            <a:r>
              <a:rPr lang="en-US" b="1" dirty="0" smtClean="0"/>
              <a:t> </a:t>
            </a:r>
            <a:r>
              <a:rPr lang="en-US" b="1" dirty="0" err="1" smtClean="0"/>
              <a:t>âm</a:t>
            </a:r>
            <a:r>
              <a:rPr lang="en-US" b="1" dirty="0" smtClean="0"/>
              <a:t> </a:t>
            </a:r>
            <a:r>
              <a:rPr lang="en-US" b="1" dirty="0" err="1" smtClean="0"/>
              <a:t>thanh</a:t>
            </a:r>
            <a:r>
              <a:rPr lang="en-US" b="1" dirty="0" smtClean="0"/>
              <a:t> </a:t>
            </a:r>
            <a:r>
              <a:rPr lang="en-US" b="1" dirty="0" err="1" smtClean="0"/>
              <a:t>từ</a:t>
            </a:r>
            <a:r>
              <a:rPr lang="en-US" b="1" dirty="0" smtClean="0"/>
              <a:t> </a:t>
            </a:r>
            <a:r>
              <a:rPr lang="en-US" b="1" dirty="0" err="1" smtClean="0"/>
              <a:t>tập</a:t>
            </a:r>
            <a:r>
              <a:rPr lang="en-US" b="1" dirty="0" smtClean="0"/>
              <a:t> tin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375" t="2889" r="51250" b="72667"/>
          <a:stretch/>
        </p:blipFill>
        <p:spPr>
          <a:xfrm>
            <a:off x="390356" y="1425904"/>
            <a:ext cx="3177540" cy="25146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43640" y="4427830"/>
            <a:ext cx="3928935" cy="152851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nút</a:t>
            </a:r>
            <a:r>
              <a:rPr lang="en-US" dirty="0" smtClean="0"/>
              <a:t>         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500" t="13407" r="30818" b="58445"/>
          <a:stretch/>
        </p:blipFill>
        <p:spPr>
          <a:xfrm>
            <a:off x="4046654" y="1421381"/>
            <a:ext cx="5004749" cy="2519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0500" t="37256" r="56286" b="58445"/>
          <a:stretch/>
        </p:blipFill>
        <p:spPr>
          <a:xfrm>
            <a:off x="7089977" y="4508852"/>
            <a:ext cx="560889" cy="38476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287210" y="2680942"/>
            <a:ext cx="636608" cy="328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3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sửa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750" t="13777" r="42500" b="61639"/>
          <a:stretch/>
        </p:blipFill>
        <p:spPr>
          <a:xfrm>
            <a:off x="382479" y="1291130"/>
            <a:ext cx="3274480" cy="2703266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316462" y="4280201"/>
            <a:ext cx="3928935" cy="1528515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endParaRPr lang="en-US" dirty="0" smtClean="0"/>
          </a:p>
          <a:p>
            <a:pPr lvl="1"/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endParaRPr lang="en-US" dirty="0" smtClean="0"/>
          </a:p>
          <a:p>
            <a:pPr lvl="1"/>
            <a:r>
              <a:rPr lang="en-US" dirty="0" err="1" smtClean="0"/>
              <a:t>Kéo</a:t>
            </a:r>
            <a:r>
              <a:rPr lang="en-US" dirty="0" smtClean="0"/>
              <a:t> </a:t>
            </a:r>
            <a:r>
              <a:rPr lang="en-US" dirty="0" err="1" smtClean="0"/>
              <a:t>thả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cuối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834" r="35833" b="32666"/>
          <a:stretch/>
        </p:blipFill>
        <p:spPr>
          <a:xfrm>
            <a:off x="5394960" y="1169706"/>
            <a:ext cx="3307819" cy="3874752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149655" y="5329485"/>
            <a:ext cx="3928935" cy="152851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/>
              <a:t>C</a:t>
            </a:r>
            <a:r>
              <a:rPr lang="en-US" dirty="0" err="1" smtClean="0"/>
              <a:t>hỉnh</a:t>
            </a:r>
            <a:r>
              <a:rPr lang="en-US" dirty="0" smtClean="0"/>
              <a:t> </a:t>
            </a:r>
            <a:r>
              <a:rPr lang="en-US" dirty="0" err="1" smtClean="0"/>
              <a:t>sửa</a:t>
            </a:r>
            <a:endParaRPr lang="en-US" dirty="0" smtClean="0"/>
          </a:p>
          <a:p>
            <a:pPr lvl="1" algn="l"/>
            <a:r>
              <a:rPr lang="en-US" b="1" dirty="0" err="1" smtClean="0"/>
              <a:t>Cắt</a:t>
            </a:r>
            <a:r>
              <a:rPr lang="en-US" b="1" dirty="0" smtClean="0"/>
              <a:t> </a:t>
            </a:r>
            <a:r>
              <a:rPr lang="en-US" b="1" dirty="0" err="1" smtClean="0"/>
              <a:t>những</a:t>
            </a:r>
            <a:r>
              <a:rPr lang="en-US" b="1" dirty="0" smtClean="0"/>
              <a:t> </a:t>
            </a:r>
            <a:r>
              <a:rPr lang="en-US" b="1" dirty="0" err="1" smtClean="0"/>
              <a:t>đoạn</a:t>
            </a:r>
            <a:r>
              <a:rPr lang="en-US" b="1" dirty="0" smtClean="0"/>
              <a:t> </a:t>
            </a:r>
            <a:r>
              <a:rPr lang="en-US" b="1" dirty="0" err="1" smtClean="0"/>
              <a:t>không</a:t>
            </a:r>
            <a:r>
              <a:rPr lang="en-US" b="1" dirty="0" smtClean="0"/>
              <a:t> </a:t>
            </a:r>
            <a:r>
              <a:rPr lang="en-US" b="1" dirty="0" err="1" smtClean="0"/>
              <a:t>ưng</a:t>
            </a:r>
            <a:r>
              <a:rPr lang="en-US" b="1" dirty="0" smtClean="0"/>
              <a:t> ý</a:t>
            </a:r>
            <a:endParaRPr lang="en-US" b="1" dirty="0"/>
          </a:p>
        </p:txBody>
      </p:sp>
      <p:sp>
        <p:nvSpPr>
          <p:cNvPr id="8" name="Right Arrow 7"/>
          <p:cNvSpPr/>
          <p:nvPr/>
        </p:nvSpPr>
        <p:spPr>
          <a:xfrm>
            <a:off x="4245397" y="2489200"/>
            <a:ext cx="844763" cy="325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590571"/>
            <a:ext cx="9010221" cy="1129703"/>
          </a:xfrm>
        </p:spPr>
        <p:txBody>
          <a:bodyPr/>
          <a:lstStyle/>
          <a:p>
            <a:r>
              <a:rPr lang="en-US" dirty="0" err="1" smtClean="0"/>
              <a:t>Thay</a:t>
            </a:r>
            <a:r>
              <a:rPr lang="en-US" dirty="0" smtClean="0"/>
              <a:t> </a:t>
            </a:r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khối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</a:t>
            </a:r>
            <a:r>
              <a:rPr lang="en-US" b="1" dirty="0" err="1" smtClean="0"/>
              <a:t>DiChuyenTank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7833" t="10741" r="13334" b="69111"/>
          <a:stretch/>
        </p:blipFill>
        <p:spPr>
          <a:xfrm>
            <a:off x="1493520" y="1508759"/>
            <a:ext cx="5989320" cy="36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phím</a:t>
            </a:r>
            <a:r>
              <a:rPr lang="en-US" dirty="0" smtClean="0"/>
              <a:t> </a:t>
            </a:r>
            <a:r>
              <a:rPr lang="en-US" dirty="0" err="1" smtClean="0"/>
              <a:t>khoảng</a:t>
            </a:r>
            <a:r>
              <a:rPr lang="en-US" dirty="0" smtClean="0"/>
              <a:t> </a:t>
            </a:r>
            <a:r>
              <a:rPr lang="en-US" dirty="0" err="1" smtClean="0"/>
              <a:t>trắng</a:t>
            </a:r>
            <a:r>
              <a:rPr lang="en-US" dirty="0" smtClean="0"/>
              <a:t>, </a:t>
            </a:r>
            <a:r>
              <a:rPr lang="en-US" dirty="0" err="1" smtClean="0"/>
              <a:t>đạn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endParaRPr lang="en-US" dirty="0" smtClean="0"/>
          </a:p>
          <a:p>
            <a:r>
              <a:rPr lang="en-US" dirty="0" err="1" smtClean="0"/>
              <a:t>Đạn</a:t>
            </a:r>
            <a:r>
              <a:rPr lang="en-US" dirty="0" smtClean="0"/>
              <a:t> bay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hướng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tăng</a:t>
            </a:r>
            <a:endParaRPr lang="en-US" dirty="0" smtClean="0"/>
          </a:p>
          <a:p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r>
              <a:rPr lang="en-US" dirty="0" smtClean="0"/>
              <a:t> </a:t>
            </a:r>
            <a:r>
              <a:rPr lang="en-US" dirty="0" err="1" smtClean="0"/>
              <a:t>đạn</a:t>
            </a:r>
            <a:r>
              <a:rPr lang="en-US" dirty="0" smtClean="0"/>
              <a:t> </a:t>
            </a:r>
            <a:r>
              <a:rPr lang="en-US" dirty="0" err="1" smtClean="0"/>
              <a:t>bắn</a:t>
            </a:r>
            <a:endParaRPr lang="en-US" dirty="0" smtClean="0"/>
          </a:p>
          <a:p>
            <a:r>
              <a:rPr lang="en-US" dirty="0" err="1" smtClean="0"/>
              <a:t>Đạn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chạm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sân</a:t>
            </a:r>
            <a:r>
              <a:rPr lang="en-US" dirty="0" smtClean="0"/>
              <a:t> </a:t>
            </a:r>
            <a:r>
              <a:rPr lang="en-US" dirty="0" err="1" smtClean="0"/>
              <a:t>khấu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6019800"/>
            <a:ext cx="9010221" cy="700474"/>
          </a:xfrm>
        </p:spPr>
        <p:txBody>
          <a:bodyPr/>
          <a:lstStyle/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Tải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thư</a:t>
            </a:r>
            <a:r>
              <a:rPr lang="en-US" dirty="0" smtClean="0"/>
              <a:t> </a:t>
            </a:r>
            <a:r>
              <a:rPr lang="en-US" dirty="0" err="1" smtClean="0"/>
              <a:t>viện</a:t>
            </a:r>
            <a:r>
              <a:rPr lang="en-US" dirty="0" smtClean="0"/>
              <a:t>, </a:t>
            </a:r>
            <a:r>
              <a:rPr lang="en-US" dirty="0" err="1" smtClean="0"/>
              <a:t>Chọn</a:t>
            </a:r>
            <a:r>
              <a:rPr lang="en-US" dirty="0" smtClean="0"/>
              <a:t> Ball, </a:t>
            </a:r>
            <a:r>
              <a:rPr lang="en-US" dirty="0" err="1"/>
              <a:t>n</a:t>
            </a:r>
            <a:r>
              <a:rPr lang="en-US" dirty="0" err="1" smtClean="0"/>
              <a:t>hấn</a:t>
            </a:r>
            <a:r>
              <a:rPr lang="en-US" dirty="0" smtClean="0"/>
              <a:t> OK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Ball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" t="5555" r="2500" b="7926"/>
          <a:stretch/>
        </p:blipFill>
        <p:spPr>
          <a:xfrm>
            <a:off x="238339" y="1224794"/>
            <a:ext cx="8610600" cy="43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166359"/>
            <a:ext cx="9010221" cy="1553915"/>
          </a:xfrm>
        </p:spPr>
        <p:txBody>
          <a:bodyPr/>
          <a:lstStyle/>
          <a:p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r>
              <a:rPr lang="en-US" dirty="0" err="1" smtClean="0"/>
              <a:t>cờ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917" t="21260" r="30250" b="63333"/>
          <a:stretch/>
        </p:blipFill>
        <p:spPr>
          <a:xfrm>
            <a:off x="1325879" y="1641096"/>
            <a:ext cx="6407209" cy="311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797" y="971550"/>
            <a:ext cx="8650783" cy="2511647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rình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Cao 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gữ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Scratch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44" t="16590" r="6227" b="15691"/>
          <a:stretch/>
        </p:blipFill>
        <p:spPr>
          <a:xfrm>
            <a:off x="6184871" y="6068254"/>
            <a:ext cx="2926471" cy="758716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8" y="-51282"/>
            <a:ext cx="2043430" cy="20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123ict.co.uk/website/wp-content/uploads/2014/04/scratch_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/>
          <a:stretch/>
        </p:blipFill>
        <p:spPr bwMode="auto">
          <a:xfrm>
            <a:off x="1898248" y="4295458"/>
            <a:ext cx="1634924" cy="25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9115" y="5122633"/>
            <a:ext cx="1584960" cy="359362"/>
          </a:xfrm>
          <a:prstGeom prst="roundRect">
            <a:avLst/>
          </a:prstGeom>
          <a:solidFill>
            <a:srgbClr val="693CD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09116" y="5500755"/>
            <a:ext cx="1584960" cy="363542"/>
          </a:xfrm>
          <a:prstGeom prst="roundRect">
            <a:avLst/>
          </a:prstGeom>
          <a:solidFill>
            <a:srgbClr val="D83C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09116" y="5883058"/>
            <a:ext cx="1584960" cy="354635"/>
          </a:xfrm>
          <a:prstGeom prst="roundRect">
            <a:avLst/>
          </a:prstGeom>
          <a:solidFill>
            <a:srgbClr val="7398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Chia </a:t>
            </a:r>
            <a:r>
              <a:rPr lang="en-US" dirty="0" err="1" smtClean="0"/>
              <a:t>sẻ</a:t>
            </a:r>
            <a:endParaRPr lang="en-US" dirty="0"/>
          </a:p>
        </p:txBody>
      </p:sp>
      <p:pic>
        <p:nvPicPr>
          <p:cNvPr id="2050" name="Picture 2" descr="Image result for battle c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20" y="4295458"/>
            <a:ext cx="3275637" cy="208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50" t="39556" r="20625" b="21333"/>
          <a:stretch/>
        </p:blipFill>
        <p:spPr>
          <a:xfrm>
            <a:off x="1691639" y="1563835"/>
            <a:ext cx="5378643" cy="4362402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8529" y="6103619"/>
            <a:ext cx="9010221" cy="616655"/>
          </a:xfrm>
        </p:spPr>
        <p:txBody>
          <a:bodyPr/>
          <a:lstStyle/>
          <a:p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4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636" y="1461857"/>
            <a:ext cx="1867125" cy="4886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61;p14"/>
          <p:cNvGraphicFramePr/>
          <p:nvPr>
            <p:extLst>
              <p:ext uri="{D42A27DB-BD31-4B8C-83A1-F6EECF244321}">
                <p14:modId xmlns:p14="http://schemas.microsoft.com/office/powerpoint/2010/main" val="1994503497"/>
              </p:ext>
            </p:extLst>
          </p:nvPr>
        </p:nvGraphicFramePr>
        <p:xfrm>
          <a:off x="3250094" y="1726552"/>
          <a:ext cx="4552625" cy="4322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10525"/>
                <a:gridCol w="910525"/>
                <a:gridCol w="910525"/>
                <a:gridCol w="910525"/>
                <a:gridCol w="910525"/>
              </a:tblGrid>
              <a:tr h="86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86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86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86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</a:tr>
              <a:tr h="864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537507" y="2286000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534967" y="2523063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528700" y="2777159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526160" y="3014222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527533" y="3267339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524993" y="3504402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524993" y="3764723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522453" y="4001786"/>
            <a:ext cx="415753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19" name="Picture 2" descr="https://z-p3-scontent.fsgn7-1.fna.fbcdn.net/v/t1.15752-9/s2048x2048/42266855_1425811277521688_3116257931574640640_n.png?_nc_cat=110&amp;oh=b58553d8730a57803cdcf805476d21f3&amp;oe=5C5F60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4" t="52944" r="26230" b="38351"/>
          <a:stretch/>
        </p:blipFill>
        <p:spPr bwMode="auto">
          <a:xfrm>
            <a:off x="3421379" y="1788674"/>
            <a:ext cx="594361" cy="3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z-p3-scontent.fsgn7-1.fna.fbcdn.net/v/t1.15752-9/s2048x2048/42266855_1425811277521688_3116257931574640640_n.png?_nc_cat=110&amp;oh=b58553d8730a57803cdcf805476d21f3&amp;oe=5C5F60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4" t="52944" r="26230" b="38351"/>
          <a:stretch/>
        </p:blipFill>
        <p:spPr bwMode="auto">
          <a:xfrm>
            <a:off x="4335779" y="1788674"/>
            <a:ext cx="594361" cy="3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z-p3-scontent.fsgn7-1.fna.fbcdn.net/v/t1.15752-9/s2048x2048/42266855_1425811277521688_3116257931574640640_n.png?_nc_cat=110&amp;oh=b58553d8730a57803cdcf805476d21f3&amp;oe=5C5F60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4" t="52944" r="26230" b="38351"/>
          <a:stretch/>
        </p:blipFill>
        <p:spPr bwMode="auto">
          <a:xfrm>
            <a:off x="5250179" y="1788674"/>
            <a:ext cx="594361" cy="3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z-p3-scontent.fsgn7-1.fna.fbcdn.net/v/t1.15752-9/s2048x2048/42266855_1425811277521688_3116257931574640640_n.png?_nc_cat=110&amp;oh=b58553d8730a57803cdcf805476d21f3&amp;oe=5C5F60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4" t="52944" r="26230" b="38351"/>
          <a:stretch/>
        </p:blipFill>
        <p:spPr bwMode="auto">
          <a:xfrm>
            <a:off x="7056119" y="1788674"/>
            <a:ext cx="594361" cy="3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z-p3-scontent.fsgn7-1.fna.fbcdn.net/v/t1.15752-9/s2048x2048/42266855_1425811277521688_3116257931574640640_n.png?_nc_cat=110&amp;oh=b58553d8730a57803cdcf805476d21f3&amp;oe=5C5F60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4" t="52944" r="26230" b="38351"/>
          <a:stretch/>
        </p:blipFill>
        <p:spPr bwMode="auto">
          <a:xfrm>
            <a:off x="3421379" y="2631013"/>
            <a:ext cx="594361" cy="3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z-p3-scontent.fsgn7-1.fna.fbcdn.net/v/t1.15752-9/s2048x2048/42266855_1425811277521688_3116257931574640640_n.png?_nc_cat=110&amp;oh=b58553d8730a57803cdcf805476d21f3&amp;oe=5C5F60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4" t="52944" r="26230" b="38351"/>
          <a:stretch/>
        </p:blipFill>
        <p:spPr bwMode="auto">
          <a:xfrm>
            <a:off x="5250179" y="2644652"/>
            <a:ext cx="594361" cy="39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20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L 0.21302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4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31598 -0.03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9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40451 -0.075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50486 -0.110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43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60642 -0.145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0677 -0.05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31233 -0.0935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8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0.40885 -0.128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577839"/>
            <a:ext cx="9010221" cy="1142435"/>
          </a:xfrm>
        </p:spPr>
        <p:txBody>
          <a:bodyPr/>
          <a:lstStyle/>
          <a:p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thư</a:t>
            </a:r>
            <a:r>
              <a:rPr lang="en-US" dirty="0" smtClean="0"/>
              <a:t> </a:t>
            </a:r>
            <a:r>
              <a:rPr lang="en-US" dirty="0" err="1" smtClean="0"/>
              <a:t>viện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sẵn</a:t>
            </a:r>
            <a:r>
              <a:rPr lang="en-US" dirty="0" smtClean="0"/>
              <a:t>,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mục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, </a:t>
            </a:r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b="1" dirty="0"/>
              <a:t>b</a:t>
            </a:r>
            <a:r>
              <a:rPr lang="en-US" b="1" dirty="0" smtClean="0"/>
              <a:t>utton-3a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7" t="6000" r="2833" b="7778"/>
          <a:stretch/>
        </p:blipFill>
        <p:spPr>
          <a:xfrm>
            <a:off x="822960" y="1546577"/>
            <a:ext cx="7376160" cy="374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t="34316" r="78413" b="30814"/>
          <a:stretch/>
        </p:blipFill>
        <p:spPr>
          <a:xfrm>
            <a:off x="169760" y="1886673"/>
            <a:ext cx="2628225" cy="238814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821679"/>
            <a:ext cx="9010221" cy="898595"/>
          </a:xfrm>
        </p:spPr>
        <p:txBody>
          <a:bodyPr/>
          <a:lstStyle/>
          <a:p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</a:t>
            </a:r>
            <a:r>
              <a:rPr lang="en-US" dirty="0" err="1" smtClean="0"/>
              <a:t>nhảy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x: -215 y: -167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125" t="44599" r="23750" b="33623"/>
          <a:stretch/>
        </p:blipFill>
        <p:spPr>
          <a:xfrm>
            <a:off x="3430158" y="2351497"/>
            <a:ext cx="5253567" cy="145849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458751" y="2680213"/>
            <a:ext cx="457200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440101"/>
            <a:ext cx="9010221" cy="128017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sao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gạch</a:t>
            </a:r>
            <a:endParaRPr lang="en-US" dirty="0" smtClean="0"/>
          </a:p>
          <a:p>
            <a:r>
              <a:rPr lang="en-US" dirty="0" smtClean="0"/>
              <a:t>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gạch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b="1" dirty="0" err="1" smtClean="0"/>
              <a:t>tăng</a:t>
            </a:r>
            <a:r>
              <a:rPr lang="en-US" b="1" dirty="0" smtClean="0"/>
              <a:t> </a:t>
            </a:r>
            <a:r>
              <a:rPr lang="en-US" b="1" dirty="0" err="1" smtClean="0"/>
              <a:t>tọa</a:t>
            </a:r>
            <a:r>
              <a:rPr lang="en-US" b="1" dirty="0" smtClean="0"/>
              <a:t> </a:t>
            </a:r>
            <a:r>
              <a:rPr lang="en-US" b="1" dirty="0" err="1" smtClean="0"/>
              <a:t>độ</a:t>
            </a:r>
            <a:r>
              <a:rPr lang="en-US" b="1" dirty="0" smtClean="0"/>
              <a:t> x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b="1" dirty="0" err="1" smtClean="0"/>
              <a:t>chiều</a:t>
            </a:r>
            <a:r>
              <a:rPr lang="en-US" b="1" dirty="0" smtClean="0"/>
              <a:t> </a:t>
            </a:r>
            <a:r>
              <a:rPr lang="en-US" b="1" dirty="0" err="1" smtClean="0"/>
              <a:t>ngang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viên</a:t>
            </a:r>
            <a:r>
              <a:rPr lang="en-US" b="1" dirty="0" smtClean="0"/>
              <a:t> </a:t>
            </a:r>
            <a:r>
              <a:rPr lang="en-US" b="1" dirty="0" err="1" smtClean="0"/>
              <a:t>gạch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334" t="30000" r="19583" b="27778"/>
          <a:stretch/>
        </p:blipFill>
        <p:spPr>
          <a:xfrm>
            <a:off x="1935480" y="1432560"/>
            <a:ext cx="5090160" cy="37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5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775959"/>
            <a:ext cx="9010221" cy="944315"/>
          </a:xfrm>
        </p:spPr>
        <p:txBody>
          <a:bodyPr/>
          <a:lstStyle/>
          <a:p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tọa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x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phia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lề</a:t>
            </a:r>
            <a:r>
              <a:rPr lang="en-US" dirty="0" smtClean="0"/>
              <a:t> </a:t>
            </a:r>
            <a:r>
              <a:rPr lang="en-US" dirty="0" err="1" smtClean="0"/>
              <a:t>trái</a:t>
            </a:r>
            <a:endParaRPr lang="en-US" dirty="0" smtClean="0"/>
          </a:p>
          <a:p>
            <a:r>
              <a:rPr lang="en-US" b="1" dirty="0" err="1" smtClean="0"/>
              <a:t>Tăng</a:t>
            </a:r>
            <a:r>
              <a:rPr lang="en-US" b="1" dirty="0" smtClean="0"/>
              <a:t> </a:t>
            </a:r>
            <a:r>
              <a:rPr lang="en-US" b="1" dirty="0" err="1" smtClean="0"/>
              <a:t>tọa</a:t>
            </a:r>
            <a:r>
              <a:rPr lang="en-US" b="1" dirty="0" smtClean="0"/>
              <a:t> </a:t>
            </a:r>
            <a:r>
              <a:rPr lang="en-US" b="1" dirty="0" err="1" smtClean="0"/>
              <a:t>độ</a:t>
            </a:r>
            <a:r>
              <a:rPr lang="en-US" b="1" dirty="0" smtClean="0"/>
              <a:t> y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b="1" dirty="0" err="1" smtClean="0"/>
              <a:t>chiều</a:t>
            </a:r>
            <a:r>
              <a:rPr lang="en-US" b="1" dirty="0" smtClean="0"/>
              <a:t> </a:t>
            </a:r>
            <a:r>
              <a:rPr lang="en-US" b="1" dirty="0" err="1" smtClean="0"/>
              <a:t>cao</a:t>
            </a:r>
            <a:r>
              <a:rPr lang="en-US" b="1" dirty="0" smtClean="0"/>
              <a:t> </a:t>
            </a:r>
            <a:r>
              <a:rPr lang="en-US" b="1" dirty="0" err="1" smtClean="0"/>
              <a:t>viên</a:t>
            </a:r>
            <a:r>
              <a:rPr lang="en-US" b="1" dirty="0" smtClean="0"/>
              <a:t> </a:t>
            </a:r>
            <a:r>
              <a:rPr lang="en-US" b="1" dirty="0" err="1" smtClean="0"/>
              <a:t>gạch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167" t="14444" r="18333" b="27037"/>
          <a:stretch/>
        </p:blipFill>
        <p:spPr>
          <a:xfrm>
            <a:off x="2339341" y="1356076"/>
            <a:ext cx="4032900" cy="408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9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1669597"/>
            <a:ext cx="3913711" cy="110408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b="1" dirty="0" err="1" smtClean="0"/>
              <a:t>Dữ</a:t>
            </a:r>
            <a:r>
              <a:rPr lang="en-US" b="1" dirty="0" smtClean="0"/>
              <a:t> </a:t>
            </a:r>
            <a:r>
              <a:rPr lang="en-US" b="1" dirty="0" err="1" smtClean="0"/>
              <a:t>liệu</a:t>
            </a:r>
            <a:r>
              <a:rPr lang="en-US" dirty="0" smtClean="0"/>
              <a:t>, </a:t>
            </a:r>
            <a:r>
              <a:rPr lang="en-US" dirty="0" err="1"/>
              <a:t>c</a:t>
            </a:r>
            <a:r>
              <a:rPr lang="en-US" dirty="0" err="1" smtClean="0"/>
              <a:t>họn</a:t>
            </a:r>
            <a:r>
              <a:rPr lang="en-US" dirty="0" smtClean="0"/>
              <a:t> </a:t>
            </a:r>
            <a:r>
              <a:rPr lang="en-US" b="1" dirty="0" err="1" smtClean="0"/>
              <a:t>Tạo</a:t>
            </a:r>
            <a:r>
              <a:rPr lang="en-US" b="1" dirty="0" smtClean="0"/>
              <a:t> </a:t>
            </a:r>
            <a:r>
              <a:rPr lang="en-US" b="1" dirty="0" err="1" smtClean="0"/>
              <a:t>Danh</a:t>
            </a:r>
            <a:r>
              <a:rPr lang="en-US" b="1" dirty="0" smtClean="0"/>
              <a:t> </a:t>
            </a:r>
            <a:r>
              <a:rPr lang="en-US" b="1" dirty="0" err="1" smtClean="0"/>
              <a:t>Sách</a:t>
            </a:r>
            <a:r>
              <a:rPr lang="en-US" b="1" dirty="0" smtClean="0"/>
              <a:t>, </a:t>
            </a:r>
            <a:r>
              <a:rPr lang="en-US" dirty="0" err="1" smtClean="0"/>
              <a:t>đặt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b="1" dirty="0" smtClean="0"/>
              <a:t> </a:t>
            </a:r>
            <a:r>
              <a:rPr lang="en-US" b="1" dirty="0" err="1" smtClean="0"/>
              <a:t>MatrixField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persion crying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7785"/>
            <a:ext cx="3424770" cy="22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50" t="11555" r="90125" b="47778"/>
          <a:stretch/>
        </p:blipFill>
        <p:spPr>
          <a:xfrm>
            <a:off x="6560820" y="1745970"/>
            <a:ext cx="1668780" cy="418338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2891400" y="4129362"/>
            <a:ext cx="3913711" cy="110408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51" indent="-256026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kumimoji="0" sz="26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58352" indent="-246882" algn="just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400" kern="1200" baseline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923521" indent="-219451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47" indent="-201163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53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0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17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24" indent="-182875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dấu</a:t>
            </a:r>
            <a:r>
              <a:rPr lang="en-US" dirty="0" smtClean="0"/>
              <a:t> </a:t>
            </a:r>
            <a:r>
              <a:rPr lang="en-US" b="1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1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endParaRPr lang="en-US" b="1" dirty="0"/>
          </a:p>
        </p:txBody>
      </p:sp>
      <p:cxnSp>
        <p:nvCxnSpPr>
          <p:cNvPr id="6" name="Elbow Connector 5"/>
          <p:cNvCxnSpPr/>
          <p:nvPr/>
        </p:nvCxnSpPr>
        <p:spPr>
          <a:xfrm>
            <a:off x="4811282" y="5118931"/>
            <a:ext cx="1749538" cy="666572"/>
          </a:xfrm>
          <a:prstGeom prst="bentConnector3">
            <a:avLst>
              <a:gd name="adj1" fmla="val 1154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3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737860"/>
            <a:ext cx="9010221" cy="982414"/>
          </a:xfrm>
        </p:spPr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b="1" dirty="0" err="1" smtClean="0"/>
              <a:t>thutu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qua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danh</a:t>
            </a:r>
            <a:r>
              <a:rPr lang="en-US" dirty="0" smtClean="0"/>
              <a:t> </a:t>
            </a:r>
            <a:r>
              <a:rPr lang="en-US" dirty="0" err="1" smtClean="0"/>
              <a:t>sách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875" t="50889" r="14125" b="11778"/>
          <a:stretch/>
        </p:blipFill>
        <p:spPr>
          <a:xfrm>
            <a:off x="1600200" y="1394460"/>
            <a:ext cx="65836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6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913120"/>
            <a:ext cx="9010221" cy="80715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cản</a:t>
            </a:r>
            <a:r>
              <a:rPr lang="en-US" dirty="0" smtClean="0"/>
              <a:t>, </a:t>
            </a:r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đụng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tank hay </a:t>
            </a:r>
            <a:r>
              <a:rPr lang="en-US" dirty="0" err="1" smtClean="0"/>
              <a:t>không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Tank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667" t="55481" r="31000" b="35926"/>
          <a:stretch/>
        </p:blipFill>
        <p:spPr>
          <a:xfrm>
            <a:off x="2621280" y="1420117"/>
            <a:ext cx="3535680" cy="88392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059007" y="24947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500" t="68222" r="26000" b="11334"/>
          <a:stretch/>
        </p:blipFill>
        <p:spPr>
          <a:xfrm>
            <a:off x="2061043" y="3663947"/>
            <a:ext cx="448056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913120"/>
            <a:ext cx="9010221" cy="80715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lệnh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khó</a:t>
            </a:r>
            <a:r>
              <a:rPr lang="en-US" dirty="0" smtClean="0"/>
              <a:t> </a:t>
            </a:r>
            <a:r>
              <a:rPr lang="en-US" dirty="0" err="1" smtClean="0"/>
              <a:t>khăn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hiểu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Tank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667" t="72963" r="10167" b="12222"/>
          <a:stretch/>
        </p:blipFill>
        <p:spPr>
          <a:xfrm>
            <a:off x="1295400" y="4114800"/>
            <a:ext cx="643128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9667" t="55481" r="31000" b="35926"/>
          <a:stretch/>
        </p:blipFill>
        <p:spPr>
          <a:xfrm>
            <a:off x="2621280" y="1785877"/>
            <a:ext cx="3535680" cy="88392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059007" y="286054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chỉnh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nâng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Scratch:</a:t>
            </a:r>
          </a:p>
          <a:p>
            <a:pPr lvl="1"/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đối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endParaRPr lang="en-US" dirty="0" smtClean="0"/>
          </a:p>
          <a:p>
            <a:pPr lvl="1"/>
            <a:r>
              <a:rPr lang="en-US" dirty="0" err="1" smtClean="0"/>
              <a:t>Danh</a:t>
            </a:r>
            <a:r>
              <a:rPr lang="en-US" dirty="0" smtClean="0"/>
              <a:t> </a:t>
            </a:r>
            <a:r>
              <a:rPr lang="en-US" dirty="0" err="1" smtClean="0"/>
              <a:t>sách</a:t>
            </a:r>
            <a:r>
              <a:rPr lang="en-US" dirty="0" smtClean="0"/>
              <a:t> – Ma </a:t>
            </a:r>
            <a:r>
              <a:rPr lang="en-US" dirty="0" err="1" smtClean="0"/>
              <a:t>trận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Scratch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minh”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Chia </a:t>
            </a:r>
            <a:r>
              <a:rPr lang="en-US" dirty="0" err="1" smtClean="0"/>
              <a:t>sẻ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cộng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778" y="3005020"/>
            <a:ext cx="9010222" cy="749614"/>
          </a:xfrm>
        </p:spPr>
        <p:txBody>
          <a:bodyPr>
            <a:noAutofit/>
          </a:bodyPr>
          <a:lstStyle/>
          <a:p>
            <a:r>
              <a:rPr lang="en-US" sz="8800" dirty="0" smtClean="0"/>
              <a:t>wiki.chipfc.com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14734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797" y="971550"/>
            <a:ext cx="8650783" cy="2511647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rình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Cao 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gữ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Scratch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44" t="16590" r="6227" b="15691"/>
          <a:stretch/>
        </p:blipFill>
        <p:spPr>
          <a:xfrm>
            <a:off x="6184871" y="6068254"/>
            <a:ext cx="2926471" cy="758716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38" y="-51282"/>
            <a:ext cx="2043430" cy="204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123ict.co.uk/website/wp-content/uploads/2014/04/scratch_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/>
          <a:stretch/>
        </p:blipFill>
        <p:spPr bwMode="auto">
          <a:xfrm>
            <a:off x="1898248" y="4295458"/>
            <a:ext cx="1634924" cy="25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09115" y="5122633"/>
            <a:ext cx="1584960" cy="359362"/>
          </a:xfrm>
          <a:prstGeom prst="roundRect">
            <a:avLst/>
          </a:prstGeom>
          <a:solidFill>
            <a:srgbClr val="693CD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09116" y="5500755"/>
            <a:ext cx="1584960" cy="363542"/>
          </a:xfrm>
          <a:prstGeom prst="roundRect">
            <a:avLst/>
          </a:prstGeom>
          <a:solidFill>
            <a:srgbClr val="D83C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09116" y="5883058"/>
            <a:ext cx="1584960" cy="354635"/>
          </a:xfrm>
          <a:prstGeom prst="roundRect">
            <a:avLst/>
          </a:prstGeom>
          <a:solidFill>
            <a:srgbClr val="73982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Chia </a:t>
            </a:r>
            <a:r>
              <a:rPr lang="en-US" dirty="0" err="1" smtClean="0"/>
              <a:t>sẻ</a:t>
            </a:r>
            <a:endParaRPr lang="en-US" dirty="0"/>
          </a:p>
        </p:txBody>
      </p:sp>
      <p:pic>
        <p:nvPicPr>
          <p:cNvPr id="2050" name="Picture 2" descr="Image result for battle c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20" y="4295458"/>
            <a:ext cx="3275637" cy="208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1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tank:</a:t>
            </a:r>
          </a:p>
          <a:p>
            <a:pPr lvl="1"/>
            <a:r>
              <a:rPr lang="en-US" dirty="0" err="1" smtClean="0"/>
              <a:t>Xe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cản</a:t>
            </a:r>
            <a:endParaRPr lang="en-US" dirty="0" smtClean="0"/>
          </a:p>
          <a:p>
            <a:r>
              <a:rPr lang="en-US" dirty="0" smtClean="0"/>
              <a:t>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đạn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đụng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(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thực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đụng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cản</a:t>
            </a:r>
            <a:endParaRPr lang="en-US" dirty="0" smtClean="0"/>
          </a:p>
          <a:p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cản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đụng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đạn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tank,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0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1283517"/>
            <a:ext cx="9010221" cy="1947363"/>
          </a:xfrm>
        </p:spPr>
        <p:txBody>
          <a:bodyPr/>
          <a:lstStyle/>
          <a:p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hàm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tank:</a:t>
            </a:r>
          </a:p>
          <a:p>
            <a:pPr lvl="1"/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cản</a:t>
            </a:r>
            <a:r>
              <a:rPr lang="en-US" dirty="0" smtClean="0"/>
              <a:t> button3 </a:t>
            </a:r>
            <a:r>
              <a:rPr lang="en-US" dirty="0" err="1" smtClean="0"/>
              <a:t>thì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lùi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tank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500" t="58149" r="12084" b="24815"/>
          <a:stretch/>
        </p:blipFill>
        <p:spPr>
          <a:xfrm>
            <a:off x="1762339" y="3289603"/>
            <a:ext cx="556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1283517"/>
            <a:ext cx="9010221" cy="2694123"/>
          </a:xfrm>
        </p:spPr>
        <p:txBody>
          <a:bodyPr>
            <a:normAutofit/>
          </a:bodyPr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vòng</a:t>
            </a:r>
            <a:r>
              <a:rPr lang="en-US" dirty="0" smtClean="0"/>
              <a:t> </a:t>
            </a:r>
            <a:r>
              <a:rPr lang="en-US" dirty="0" err="1" smtClean="0"/>
              <a:t>lặp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chạm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Kiểm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en-US" dirty="0" smtClean="0"/>
              <a:t>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đụng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cản</a:t>
            </a:r>
            <a:r>
              <a:rPr lang="en-US" dirty="0" smtClean="0"/>
              <a:t>,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ẩn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endParaRPr lang="en-US" dirty="0" smtClean="0"/>
          </a:p>
          <a:p>
            <a:pPr lvl="1"/>
            <a:r>
              <a:rPr lang="en-US" dirty="0" err="1" smtClean="0"/>
              <a:t>Ngừng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đạn</a:t>
            </a:r>
            <a:r>
              <a:rPr lang="en-US" dirty="0" smtClean="0"/>
              <a:t>, </a:t>
            </a:r>
            <a:r>
              <a:rPr lang="en-US" dirty="0" err="1" smtClean="0"/>
              <a:t>nếu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vẫn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bay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, </a:t>
            </a:r>
            <a:r>
              <a:rPr lang="en-US" dirty="0" err="1" smtClean="0"/>
              <a:t>mặc</a:t>
            </a:r>
            <a:r>
              <a:rPr lang="en-US" dirty="0" smtClean="0"/>
              <a:t> </a:t>
            </a:r>
            <a:r>
              <a:rPr lang="en-US" dirty="0" err="1" smtClean="0"/>
              <a:t>dù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ẩn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1125" t="44222" r="10375" b="26667"/>
          <a:stretch/>
        </p:blipFill>
        <p:spPr>
          <a:xfrm>
            <a:off x="1737360" y="3703320"/>
            <a:ext cx="521208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cản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đạn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626" t="26889" r="18999" b="38889"/>
          <a:stretch/>
        </p:blipFill>
        <p:spPr>
          <a:xfrm>
            <a:off x="1583269" y="2171700"/>
            <a:ext cx="67665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Ôn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Scratch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/>
              <a:t>Di </a:t>
            </a:r>
            <a:r>
              <a:rPr lang="en-US" dirty="0" err="1" smtClean="0"/>
              <a:t>chuyển</a:t>
            </a:r>
            <a:r>
              <a:rPr lang="en-US" dirty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tank</a:t>
            </a:r>
          </a:p>
          <a:p>
            <a:pPr lvl="1"/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hiệu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Bắn</a:t>
            </a:r>
            <a:r>
              <a:rPr lang="en-US" dirty="0" smtClean="0"/>
              <a:t> </a:t>
            </a:r>
            <a:r>
              <a:rPr lang="en-US" dirty="0" err="1" smtClean="0"/>
              <a:t>đạn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xe</a:t>
            </a:r>
            <a:r>
              <a:rPr lang="en-US" dirty="0" smtClean="0"/>
              <a:t> tank</a:t>
            </a:r>
          </a:p>
          <a:p>
            <a:endParaRPr lang="en-US" dirty="0"/>
          </a:p>
          <a:p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 smtClean="0"/>
          </a:p>
          <a:p>
            <a:pPr marL="630920" lvl="2" indent="-256026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tank, </a:t>
            </a:r>
            <a:r>
              <a:rPr lang="en-US" dirty="0" err="1"/>
              <a:t>đạn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đồ</a:t>
            </a:r>
            <a:endParaRPr lang="en-US" dirty="0"/>
          </a:p>
          <a:p>
            <a:pPr marL="109725" indent="0">
              <a:buNone/>
            </a:pPr>
            <a:endParaRPr lang="en-US" dirty="0"/>
          </a:p>
          <a:p>
            <a:r>
              <a:rPr lang="en-US" dirty="0" err="1" smtClean="0"/>
              <a:t>Tổng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Scratch Robot </a:t>
            </a:r>
            <a:r>
              <a:rPr lang="en-US" dirty="0" err="1" smtClean="0"/>
              <a:t>phiên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/>
              <a:t> </a:t>
            </a:r>
            <a:r>
              <a:rPr lang="en-US" dirty="0" smtClean="0"/>
              <a:t>2.0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s://z-p3-scontent.fsgn7-1.fna.fbcdn.net/v/t1.15752-9/s2048x2048/42266855_1425811277521688_3116257931574640640_n.png?_nc_cat=110&amp;oh=b58553d8730a57803cdcf805476d21f3&amp;oe=5C5F604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" r="9157"/>
          <a:stretch/>
        </p:blipFill>
        <p:spPr bwMode="auto">
          <a:xfrm>
            <a:off x="4969052" y="1283517"/>
            <a:ext cx="3865895" cy="29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30" y="1283517"/>
            <a:ext cx="5842404" cy="5436758"/>
          </a:xfrm>
        </p:spPr>
        <p:txBody>
          <a:bodyPr/>
          <a:lstStyle/>
          <a:p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“Tank Bot”</a:t>
            </a:r>
          </a:p>
          <a:p>
            <a:endParaRPr lang="en-US" dirty="0"/>
          </a:p>
          <a:p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“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minh” </a:t>
            </a:r>
            <a:r>
              <a:rPr lang="en-US" dirty="0" err="1" smtClean="0"/>
              <a:t>cho</a:t>
            </a:r>
            <a:r>
              <a:rPr lang="en-US" dirty="0" smtClean="0"/>
              <a:t> tank bot</a:t>
            </a:r>
          </a:p>
          <a:p>
            <a:endParaRPr lang="en-US" dirty="0"/>
          </a:p>
          <a:p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Nâng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thiện</a:t>
            </a:r>
            <a:r>
              <a:rPr lang="en-US" dirty="0" smtClean="0"/>
              <a:t> Scratch Robot</a:t>
            </a:r>
          </a:p>
          <a:p>
            <a:pPr lvl="1"/>
            <a:r>
              <a:rPr lang="en-US" dirty="0" smtClean="0"/>
              <a:t>Bluetooth</a:t>
            </a:r>
          </a:p>
          <a:p>
            <a:pPr lvl="1"/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điện</a:t>
            </a:r>
            <a:r>
              <a:rPr lang="en-US" dirty="0" smtClean="0"/>
              <a:t> </a:t>
            </a:r>
            <a:r>
              <a:rPr lang="en-US" dirty="0" err="1" smtClean="0"/>
              <a:t>thoại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ttps://scontent.fsgn2-2.fna.fbcdn.net/v/t1.15752-9/39467531_691126111257303_7085002172017934336_n.jpg?_nc_cat=0&amp;oh=512259b6a45d5217f14a7a618582a4d2&amp;oe=5C0F6E6A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1"/>
          <a:stretch/>
        </p:blipFill>
        <p:spPr bwMode="auto">
          <a:xfrm rot="16200000">
            <a:off x="6722012" y="580648"/>
            <a:ext cx="2057400" cy="2596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44" y="4869180"/>
            <a:ext cx="3246436" cy="162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Image result for bluetooth hc0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3" b="15000"/>
          <a:stretch/>
        </p:blipFill>
        <p:spPr bwMode="auto">
          <a:xfrm>
            <a:off x="6186350" y="3211243"/>
            <a:ext cx="2250593" cy="16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3916679"/>
            <a:ext cx="9010221" cy="164535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translate.google.com</a:t>
            </a:r>
            <a:endParaRPr lang="en-US" dirty="0" smtClean="0"/>
          </a:p>
          <a:p>
            <a:pPr lvl="1"/>
            <a:r>
              <a:rPr lang="en-US" dirty="0" err="1" smtClean="0"/>
              <a:t>Dịch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 sang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endParaRPr lang="en-US" dirty="0" smtClean="0"/>
          </a:p>
          <a:p>
            <a:pPr lvl="1"/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b="1" dirty="0" smtClean="0"/>
              <a:t>Scratch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Google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6667" r="13167" b="53111"/>
          <a:stretch/>
        </p:blipFill>
        <p:spPr>
          <a:xfrm>
            <a:off x="330275" y="1950720"/>
            <a:ext cx="8718475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8" y="4779766"/>
            <a:ext cx="9010221" cy="1268599"/>
          </a:xfrm>
        </p:spPr>
        <p:txBody>
          <a:bodyPr/>
          <a:lstStyle/>
          <a:p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google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khóa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Tếng</a:t>
            </a:r>
            <a:r>
              <a:rPr lang="en-US" dirty="0" smtClean="0"/>
              <a:t> </a:t>
            </a:r>
            <a:r>
              <a:rPr lang="en-US" dirty="0" err="1" smtClean="0"/>
              <a:t>Anh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Google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519" r="42083" b="59036"/>
          <a:stretch/>
        </p:blipFill>
        <p:spPr>
          <a:xfrm>
            <a:off x="771217" y="1813560"/>
            <a:ext cx="754484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074919"/>
            <a:ext cx="9010221" cy="1645355"/>
          </a:xfrm>
        </p:spPr>
        <p:txBody>
          <a:bodyPr/>
          <a:lstStyle/>
          <a:p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link scratch.mit.edu</a:t>
            </a:r>
          </a:p>
          <a:p>
            <a:r>
              <a:rPr lang="en-US" dirty="0" err="1" smtClean="0"/>
              <a:t>Nhấp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nút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https://scratch.mit.edu/projects/90576290/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43" t="13462" r="19927" b="23164"/>
          <a:stretch/>
        </p:blipFill>
        <p:spPr>
          <a:xfrm>
            <a:off x="1380146" y="1628705"/>
            <a:ext cx="5157387" cy="3042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777" t="14932" r="21083" b="80664"/>
          <a:stretch/>
        </p:blipFill>
        <p:spPr>
          <a:xfrm>
            <a:off x="2947943" y="5494946"/>
            <a:ext cx="1905242" cy="579922"/>
          </a:xfrm>
          <a:prstGeom prst="rect">
            <a:avLst/>
          </a:prstGeom>
        </p:spPr>
      </p:pic>
      <p:cxnSp>
        <p:nvCxnSpPr>
          <p:cNvPr id="7" name="Elbow Connector 6"/>
          <p:cNvCxnSpPr>
            <a:stCxn id="5" idx="3"/>
          </p:cNvCxnSpPr>
          <p:nvPr/>
        </p:nvCxnSpPr>
        <p:spPr>
          <a:xfrm flipV="1">
            <a:off x="4853185" y="1999716"/>
            <a:ext cx="1299787" cy="3785191"/>
          </a:xfrm>
          <a:prstGeom prst="bentConnector2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4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29" y="5443671"/>
            <a:ext cx="9010221" cy="127660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Nhấn</a:t>
            </a:r>
            <a:r>
              <a:rPr lang="en-US" dirty="0" smtClean="0"/>
              <a:t> Scripts: </a:t>
            </a:r>
            <a:r>
              <a:rPr lang="en-US" dirty="0" err="1" smtClean="0"/>
              <a:t>Chương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endParaRPr lang="en-US" dirty="0" smtClean="0"/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Custome</a:t>
            </a:r>
            <a:r>
              <a:rPr lang="en-US" dirty="0" smtClean="0"/>
              <a:t>: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endParaRPr lang="en-US" dirty="0" smtClean="0"/>
          </a:p>
          <a:p>
            <a:r>
              <a:rPr lang="en-US" dirty="0" err="1" smtClean="0"/>
              <a:t>Nhấn</a:t>
            </a:r>
            <a:r>
              <a:rPr lang="en-US" dirty="0" smtClean="0"/>
              <a:t> Sounds: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592" r="53083" b="44223"/>
          <a:stretch/>
        </p:blipFill>
        <p:spPr>
          <a:xfrm>
            <a:off x="1219200" y="1478280"/>
            <a:ext cx="565444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3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Training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 presentation" id="{9308F140-5CDC-477D-BC4D-9C1906451284}" vid="{11C5112C-663B-4E6D-9D3D-2361F8FA32D6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D44557-C150-4AA7-97B1-62E8021520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</Template>
  <TotalTime>0</TotalTime>
  <Words>895</Words>
  <Application>Microsoft Office PowerPoint</Application>
  <PresentationFormat>On-screen Show (4:3)</PresentationFormat>
  <Paragraphs>155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Century Gothic</vt:lpstr>
      <vt:lpstr>Georgia</vt:lpstr>
      <vt:lpstr>Impact</vt:lpstr>
      <vt:lpstr>Tahoma</vt:lpstr>
      <vt:lpstr>Wingdings</vt:lpstr>
      <vt:lpstr>Wingdings 2</vt:lpstr>
      <vt:lpstr>Training presentation</vt:lpstr>
      <vt:lpstr>Giới thiệu</vt:lpstr>
      <vt:lpstr>Lập Trình Nâng Cao Với  Ngôn Ngữ Scratch </vt:lpstr>
      <vt:lpstr>Mục Tiêu</vt:lpstr>
      <vt:lpstr>Chương trình 1</vt:lpstr>
      <vt:lpstr>Chương trình 2</vt:lpstr>
      <vt:lpstr>Tìm kiếm trên Google</vt:lpstr>
      <vt:lpstr>Tìm kiếm trên Google</vt:lpstr>
      <vt:lpstr>https://scratch.mit.edu/projects/90576290/</vt:lpstr>
      <vt:lpstr>Chương trình mẫu trên cộng đồng</vt:lpstr>
      <vt:lpstr>Nhấn vào Sounds</vt:lpstr>
      <vt:lpstr>Ôn tập kiến thức Scrach</vt:lpstr>
      <vt:lpstr>Thêm nhân vật</vt:lpstr>
      <vt:lpstr>Tạo khối lệnh di chuyển</vt:lpstr>
      <vt:lpstr>Thêm hiệu ứng âm thanh</vt:lpstr>
      <vt:lpstr>Chỉnh sửa âm thanh</vt:lpstr>
      <vt:lpstr>Quay lại Nguyên bản</vt:lpstr>
      <vt:lpstr>Thêm chức năng bắn đạn</vt:lpstr>
      <vt:lpstr>Bước 1: Thêm đối tượng Ball</vt:lpstr>
      <vt:lpstr>Bước 2: Hiện thực trạng thái khởi đầu </vt:lpstr>
      <vt:lpstr>Bước 3: Hiện thực đạn di chuyển</vt:lpstr>
      <vt:lpstr>Hiện thực bản đồ cho trò chơi</vt:lpstr>
      <vt:lpstr>Bước 1: Thêm đối tượng vật cản </vt:lpstr>
      <vt:lpstr>Bước 2: Kéo gạch về gốc bản đồ</vt:lpstr>
      <vt:lpstr>Bước 3: Xây 10 viên gạch theo chiều ngang</vt:lpstr>
      <vt:lpstr>Bước 4: Xây theo chiều dọc</vt:lpstr>
      <vt:lpstr>Bước 5: Tạo danh sách 100 phần tử</vt:lpstr>
      <vt:lpstr>Bước 5: Xét điều kiện trước khi tạo bản sao</vt:lpstr>
      <vt:lpstr>Bước 6: Tránh vật cản khỏi xe Tank</vt:lpstr>
      <vt:lpstr>Bước 6: Tránh vật cản khỏi xe Tank</vt:lpstr>
      <vt:lpstr>wiki.chipfc.com</vt:lpstr>
      <vt:lpstr>Lập Trình Nâng Cao Với  Ngôn Ngữ Scratch </vt:lpstr>
      <vt:lpstr>Tương tác xe tank, đạn và vật cản</vt:lpstr>
      <vt:lpstr>Di chuyển của xe tank</vt:lpstr>
      <vt:lpstr>Di chuyển của đạn</vt:lpstr>
      <vt:lpstr>Vật cản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2014-07-29T03:47:45Z</dcterms:created>
  <dcterms:modified xsi:type="dcterms:W3CDTF">2018-09-28T15:43:37Z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TC034606049991</vt:lpwstr>
  </property>
</Properties>
</file>